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83"/>
  </p:notesMasterIdLst>
  <p:handoutMasterIdLst>
    <p:handoutMasterId r:id="rId84"/>
  </p:handoutMasterIdLst>
  <p:sldIdLst>
    <p:sldId id="258" r:id="rId2"/>
    <p:sldId id="259" r:id="rId3"/>
    <p:sldId id="351" r:id="rId4"/>
    <p:sldId id="352" r:id="rId5"/>
    <p:sldId id="353" r:id="rId6"/>
    <p:sldId id="354" r:id="rId7"/>
    <p:sldId id="355" r:id="rId8"/>
    <p:sldId id="356" r:id="rId9"/>
    <p:sldId id="357" r:id="rId10"/>
    <p:sldId id="358" r:id="rId11"/>
    <p:sldId id="260" r:id="rId12"/>
    <p:sldId id="261" r:id="rId13"/>
    <p:sldId id="262" r:id="rId14"/>
    <p:sldId id="276" r:id="rId15"/>
    <p:sldId id="263" r:id="rId16"/>
    <p:sldId id="275" r:id="rId17"/>
    <p:sldId id="264" r:id="rId18"/>
    <p:sldId id="265" r:id="rId19"/>
    <p:sldId id="266" r:id="rId20"/>
    <p:sldId id="267" r:id="rId21"/>
    <p:sldId id="268" r:id="rId22"/>
    <p:sldId id="269" r:id="rId23"/>
    <p:sldId id="270" r:id="rId24"/>
    <p:sldId id="272" r:id="rId25"/>
    <p:sldId id="273" r:id="rId26"/>
    <p:sldId id="274" r:id="rId27"/>
    <p:sldId id="277" r:id="rId28"/>
    <p:sldId id="278" r:id="rId29"/>
    <p:sldId id="279" r:id="rId30"/>
    <p:sldId id="283"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8" r:id="rId49"/>
    <p:sldId id="309" r:id="rId50"/>
    <p:sldId id="310" r:id="rId51"/>
    <p:sldId id="311" r:id="rId52"/>
    <p:sldId id="312" r:id="rId53"/>
    <p:sldId id="313" r:id="rId54"/>
    <p:sldId id="314" r:id="rId55"/>
    <p:sldId id="315" r:id="rId56"/>
    <p:sldId id="316" r:id="rId57"/>
    <p:sldId id="321" r:id="rId58"/>
    <p:sldId id="324" r:id="rId59"/>
    <p:sldId id="325" r:id="rId60"/>
    <p:sldId id="326" r:id="rId61"/>
    <p:sldId id="327" r:id="rId62"/>
    <p:sldId id="332" r:id="rId63"/>
    <p:sldId id="333" r:id="rId64"/>
    <p:sldId id="334" r:id="rId65"/>
    <p:sldId id="335" r:id="rId66"/>
    <p:sldId id="336" r:id="rId67"/>
    <p:sldId id="337" r:id="rId68"/>
    <p:sldId id="338" r:id="rId69"/>
    <p:sldId id="339" r:id="rId70"/>
    <p:sldId id="340" r:id="rId71"/>
    <p:sldId id="341" r:id="rId72"/>
    <p:sldId id="342" r:id="rId73"/>
    <p:sldId id="343" r:id="rId74"/>
    <p:sldId id="344" r:id="rId75"/>
    <p:sldId id="345" r:id="rId76"/>
    <p:sldId id="346" r:id="rId77"/>
    <p:sldId id="347" r:id="rId78"/>
    <p:sldId id="348" r:id="rId79"/>
    <p:sldId id="349" r:id="rId80"/>
    <p:sldId id="350" r:id="rId81"/>
    <p:sldId id="257" r:id="rId82"/>
  </p:sldIdLst>
  <p:sldSz cx="12192000" cy="6858000"/>
  <p:notesSz cx="6858000" cy="9144000"/>
  <p:custDataLst>
    <p:tags r:id="rId8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1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11/3/2025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fld id="{330F92E0-9731-4BCD-8D35-E9C09DC80E9C}" type="datetime1">
              <a:rPr lang="en-IN" smtClean="0"/>
              <a:t>03-11-2025</a:t>
            </a:fld>
            <a:endParaRPr lang="en-US"/>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fld id="{18D19E11-04FB-48F3-AECB-0C83E83D895C}" type="datetime1">
              <a:rPr lang="en-IN" smtClean="0"/>
              <a:t>03-11-2025</a:t>
            </a:fld>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A761F-45EA-CEB3-AD22-F9EBB1B0E0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18ED796-CB2F-EC63-4352-2CF56C0609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EE34F6-7193-A49A-FE1B-37D453BFEC40}"/>
              </a:ext>
            </a:extLst>
          </p:cNvPr>
          <p:cNvSpPr>
            <a:spLocks noGrp="1"/>
          </p:cNvSpPr>
          <p:nvPr>
            <p:ph type="dt" sz="half" idx="10"/>
          </p:nvPr>
        </p:nvSpPr>
        <p:spPr/>
        <p:txBody>
          <a:bodyPr/>
          <a:lstStyle/>
          <a:p>
            <a:fld id="{49D8C4FE-30BB-4FAA-8368-B02755A49807}" type="datetime1">
              <a:rPr lang="en-IN" smtClean="0"/>
              <a:t>03-11-2025</a:t>
            </a:fld>
            <a:endParaRPr lang="en-IN"/>
          </a:p>
        </p:txBody>
      </p:sp>
      <p:sp>
        <p:nvSpPr>
          <p:cNvPr id="5" name="Footer Placeholder 4">
            <a:extLst>
              <a:ext uri="{FF2B5EF4-FFF2-40B4-BE49-F238E27FC236}">
                <a16:creationId xmlns:a16="http://schemas.microsoft.com/office/drawing/2014/main" id="{3BFDB648-8CCC-FBAC-EC46-E14F10383ED8}"/>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53D7210D-3180-8982-EDA7-A872524C9FFC}"/>
              </a:ext>
            </a:extLst>
          </p:cNvPr>
          <p:cNvSpPr>
            <a:spLocks noGrp="1"/>
          </p:cNvSpPr>
          <p:nvPr>
            <p:ph type="sldNum" sz="quarter" idx="12"/>
          </p:nvPr>
        </p:nvSpPr>
        <p:spPr/>
        <p:txBody>
          <a:bodyPr/>
          <a:lstStyle/>
          <a:p>
            <a:fld id="{8B49CD6B-C1B8-4314-8139-E6C09BE6966B}" type="slidenum">
              <a:rPr lang="en-IN" smtClean="0"/>
              <a:t>‹#›</a:t>
            </a:fld>
            <a:endParaRPr lang="en-IN"/>
          </a:p>
        </p:txBody>
      </p:sp>
    </p:spTree>
    <p:extLst>
      <p:ext uri="{BB962C8B-B14F-4D97-AF65-F5344CB8AC3E}">
        <p14:creationId xmlns:p14="http://schemas.microsoft.com/office/powerpoint/2010/main" val="2248491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D4CD2A-2C67-9048-1765-4C16D0621516}"/>
              </a:ext>
            </a:extLst>
          </p:cNvPr>
          <p:cNvSpPr>
            <a:spLocks noGrp="1"/>
          </p:cNvSpPr>
          <p:nvPr>
            <p:ph type="dt" sz="half" idx="10"/>
          </p:nvPr>
        </p:nvSpPr>
        <p:spPr/>
        <p:txBody>
          <a:bodyPr/>
          <a:lstStyle/>
          <a:p>
            <a:fld id="{105BB4A2-9088-4CA7-BAB0-4E7135174748}" type="datetime1">
              <a:rPr lang="en-IN" smtClean="0"/>
              <a:t>03-11-2025</a:t>
            </a:fld>
            <a:endParaRPr lang="en-IN"/>
          </a:p>
        </p:txBody>
      </p:sp>
      <p:sp>
        <p:nvSpPr>
          <p:cNvPr id="3" name="Footer Placeholder 2">
            <a:extLst>
              <a:ext uri="{FF2B5EF4-FFF2-40B4-BE49-F238E27FC236}">
                <a16:creationId xmlns:a16="http://schemas.microsoft.com/office/drawing/2014/main" id="{DBCF9EE6-1D1B-E228-70D8-8060E2C25048}"/>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E5879654-47A3-65F7-46D6-1EF1F7AB1C5B}"/>
              </a:ext>
            </a:extLst>
          </p:cNvPr>
          <p:cNvSpPr>
            <a:spLocks noGrp="1"/>
          </p:cNvSpPr>
          <p:nvPr>
            <p:ph type="sldNum" sz="quarter" idx="12"/>
          </p:nvPr>
        </p:nvSpPr>
        <p:spPr/>
        <p:txBody>
          <a:bodyPr/>
          <a:lstStyle/>
          <a:p>
            <a:fld id="{8B49CD6B-C1B8-4314-8139-E6C09BE6966B}" type="slidenum">
              <a:rPr lang="en-IN" smtClean="0"/>
              <a:t>‹#›</a:t>
            </a:fld>
            <a:endParaRPr lang="en-IN"/>
          </a:p>
        </p:txBody>
      </p:sp>
    </p:spTree>
    <p:extLst>
      <p:ext uri="{BB962C8B-B14F-4D97-AF65-F5344CB8AC3E}">
        <p14:creationId xmlns:p14="http://schemas.microsoft.com/office/powerpoint/2010/main" val="2307184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jpe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6.jpe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6"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7" cstate="print"/>
          <a:stretch>
            <a:fillRect/>
          </a:stretch>
        </p:blipFill>
        <p:spPr>
          <a:xfrm>
            <a:off x="207721" y="274254"/>
            <a:ext cx="2442959" cy="713155"/>
          </a:xfrm>
          <a:prstGeom prst="rect">
            <a:avLst/>
          </a:prstGeom>
        </p:spPr>
      </p:pic>
      <p:pic>
        <p:nvPicPr>
          <p:cNvPr id="22" name="bg object 22"/>
          <p:cNvPicPr/>
          <p:nvPr/>
        </p:nvPicPr>
        <p:blipFill>
          <a:blip r:embed="rId8" cstate="print"/>
          <a:stretch>
            <a:fillRect/>
          </a:stretch>
        </p:blipFill>
        <p:spPr>
          <a:xfrm>
            <a:off x="10409484" y="282376"/>
            <a:ext cx="733489" cy="673859"/>
          </a:xfrm>
          <a:prstGeom prst="rect">
            <a:avLst/>
          </a:prstGeom>
        </p:spPr>
      </p:pic>
      <p:pic>
        <p:nvPicPr>
          <p:cNvPr id="23" name="bg object 23"/>
          <p:cNvPicPr/>
          <p:nvPr/>
        </p:nvPicPr>
        <p:blipFill>
          <a:blip r:embed="rId9"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fld id="{1DBA8C54-11A5-4F8B-9EE6-D42B0C21C2EF}" type="datetime1">
              <a:rPr lang="en-IN" smtClean="0"/>
              <a:t>03-11-2025</a:t>
            </a:fld>
            <a:endParaRPr lang="en-US" dirty="0"/>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10"/>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11">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 id="2147483740" r:id="rId3"/>
    <p:sldLayoutId id="2147483741" r:id="rId4"/>
  </p:sldLayoutIdLst>
  <p:hf hd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76CEC7-1DD4-7F2F-822E-74E7EB893CB2}"/>
              </a:ext>
            </a:extLst>
          </p:cNvPr>
          <p:cNvSpPr txBox="1"/>
          <p:nvPr/>
        </p:nvSpPr>
        <p:spPr>
          <a:xfrm>
            <a:off x="1780674" y="1123709"/>
            <a:ext cx="8630652" cy="584775"/>
          </a:xfrm>
          <a:prstGeom prst="rect">
            <a:avLst/>
          </a:prstGeom>
          <a:noFill/>
        </p:spPr>
        <p:txBody>
          <a:bodyPr wrap="square">
            <a:spAutoFit/>
          </a:bodyPr>
          <a:lstStyle/>
          <a:p>
            <a:r>
              <a:rPr lang="en-US" sz="3200" dirty="0">
                <a:latin typeface="Times New Roman" panose="02020603050405020304" pitchFamily="18" charset="0"/>
                <a:cs typeface="Times New Roman" panose="02020603050405020304" pitchFamily="18" charset="0"/>
              </a:rPr>
              <a:t>Department of Computer Science and Engineering </a:t>
            </a:r>
            <a:endParaRPr lang="en-IN"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470767-2D59-8DAA-12ED-5C5AFA07276E}"/>
              </a:ext>
            </a:extLst>
          </p:cNvPr>
          <p:cNvSpPr txBox="1"/>
          <p:nvPr/>
        </p:nvSpPr>
        <p:spPr>
          <a:xfrm>
            <a:off x="818146" y="2125959"/>
            <a:ext cx="9946105"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SUBJECT TITLE AND CODE : CRYPTOGRAPHY AND NETWORK SECURITY(BCS703) </a:t>
            </a:r>
            <a:endParaRPr lang="en-IN"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BB0C105-6D84-21FA-E723-294CA4D0EE45}"/>
              </a:ext>
            </a:extLst>
          </p:cNvPr>
          <p:cNvSpPr txBox="1"/>
          <p:nvPr/>
        </p:nvSpPr>
        <p:spPr>
          <a:xfrm>
            <a:off x="4315326" y="2943544"/>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SEMESTER : VII </a:t>
            </a:r>
          </a:p>
        </p:txBody>
      </p:sp>
      <p:sp>
        <p:nvSpPr>
          <p:cNvPr id="11" name="TextBox 10">
            <a:extLst>
              <a:ext uri="{FF2B5EF4-FFF2-40B4-BE49-F238E27FC236}">
                <a16:creationId xmlns:a16="http://schemas.microsoft.com/office/drawing/2014/main" id="{B12FB89D-AA6A-DAD7-6C9F-6A1FD9020559}"/>
              </a:ext>
            </a:extLst>
          </p:cNvPr>
          <p:cNvSpPr txBox="1"/>
          <p:nvPr/>
        </p:nvSpPr>
        <p:spPr>
          <a:xfrm>
            <a:off x="4539916" y="3761129"/>
            <a:ext cx="6096000" cy="400110"/>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MODULE 1</a:t>
            </a:r>
          </a:p>
        </p:txBody>
      </p:sp>
      <p:sp>
        <p:nvSpPr>
          <p:cNvPr id="2" name="TextBox 1">
            <a:extLst>
              <a:ext uri="{FF2B5EF4-FFF2-40B4-BE49-F238E27FC236}">
                <a16:creationId xmlns:a16="http://schemas.microsoft.com/office/drawing/2014/main" id="{6AD2DE73-F123-E594-4D7A-0FA514A50AF5}"/>
              </a:ext>
            </a:extLst>
          </p:cNvPr>
          <p:cNvSpPr txBox="1"/>
          <p:nvPr/>
        </p:nvSpPr>
        <p:spPr>
          <a:xfrm>
            <a:off x="8512403" y="4393487"/>
            <a:ext cx="3458478" cy="923330"/>
          </a:xfrm>
          <a:prstGeom prst="rect">
            <a:avLst/>
          </a:prstGeom>
          <a:noFill/>
        </p:spPr>
        <p:txBody>
          <a:bodyPr wrap="square" rtlCol="0">
            <a:spAutoFit/>
          </a:bodyPr>
          <a:lstStyle/>
          <a:p>
            <a:r>
              <a:rPr lang="en-IN" dirty="0">
                <a:latin typeface="+mj-lt"/>
              </a:rPr>
              <a:t>B S Vanishree </a:t>
            </a:r>
          </a:p>
          <a:p>
            <a:r>
              <a:rPr lang="en-IN" dirty="0">
                <a:latin typeface="+mj-lt"/>
              </a:rPr>
              <a:t>ASST.PROF.</a:t>
            </a:r>
          </a:p>
          <a:p>
            <a:r>
              <a:rPr lang="en-IN" dirty="0">
                <a:latin typeface="+mj-lt"/>
              </a:rPr>
              <a:t>Dept of CSE,ATME </a:t>
            </a:r>
          </a:p>
        </p:txBody>
      </p:sp>
      <p:sp>
        <p:nvSpPr>
          <p:cNvPr id="3" name="Footer Placeholder 2">
            <a:extLst>
              <a:ext uri="{FF2B5EF4-FFF2-40B4-BE49-F238E27FC236}">
                <a16:creationId xmlns:a16="http://schemas.microsoft.com/office/drawing/2014/main" id="{1E0B2444-3B53-412E-7E23-9CA2DCAEB61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A6F23CD-BC0B-B339-BBD0-D77812B8CD16}"/>
              </a:ext>
            </a:extLst>
          </p:cNvPr>
          <p:cNvSpPr>
            <a:spLocks noGrp="1"/>
          </p:cNvSpPr>
          <p:nvPr>
            <p:ph type="sldNum" sz="quarter" idx="12"/>
          </p:nvPr>
        </p:nvSpPr>
        <p:spPr/>
        <p:txBody>
          <a:bodyPr/>
          <a:lstStyle/>
          <a:p>
            <a:fld id="{8B49CD6B-C1B8-4314-8139-E6C09BE6966B}" type="slidenum">
              <a:rPr lang="en-IN" smtClean="0"/>
              <a:t>1</a:t>
            </a:fld>
            <a:endParaRPr lang="en-IN"/>
          </a:p>
        </p:txBody>
      </p:sp>
    </p:spTree>
    <p:extLst>
      <p:ext uri="{BB962C8B-B14F-4D97-AF65-F5344CB8AC3E}">
        <p14:creationId xmlns:p14="http://schemas.microsoft.com/office/powerpoint/2010/main" val="2706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C80C734-984C-0771-2BB9-551CAFD09D3D}"/>
              </a:ext>
            </a:extLst>
          </p:cNvPr>
          <p:cNvPicPr>
            <a:picLocks noChangeAspect="1"/>
          </p:cNvPicPr>
          <p:nvPr/>
        </p:nvPicPr>
        <p:blipFill>
          <a:blip r:embed="rId2"/>
          <a:stretch>
            <a:fillRect/>
          </a:stretch>
        </p:blipFill>
        <p:spPr>
          <a:xfrm>
            <a:off x="1064794" y="910114"/>
            <a:ext cx="9009647" cy="3260833"/>
          </a:xfrm>
          <a:prstGeom prst="rect">
            <a:avLst/>
          </a:prstGeom>
        </p:spPr>
      </p:pic>
      <p:sp>
        <p:nvSpPr>
          <p:cNvPr id="4" name="TextBox 3">
            <a:extLst>
              <a:ext uri="{FF2B5EF4-FFF2-40B4-BE49-F238E27FC236}">
                <a16:creationId xmlns:a16="http://schemas.microsoft.com/office/drawing/2014/main" id="{799C7766-0038-413D-7E87-ED8B73DC6F0E}"/>
              </a:ext>
            </a:extLst>
          </p:cNvPr>
          <p:cNvSpPr txBox="1"/>
          <p:nvPr/>
        </p:nvSpPr>
        <p:spPr>
          <a:xfrm>
            <a:off x="3256547" y="4467544"/>
            <a:ext cx="6096000"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FIG 1 Simplified Model of Symmetric Encryption</a:t>
            </a:r>
            <a:endParaRPr lang="en-IN" sz="1800"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24069D2E-B368-A53E-4BA6-902DE97BA887}"/>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F904133-1EEB-92BC-F7D0-7D7946882D78}"/>
              </a:ext>
            </a:extLst>
          </p:cNvPr>
          <p:cNvSpPr>
            <a:spLocks noGrp="1"/>
          </p:cNvSpPr>
          <p:nvPr>
            <p:ph type="sldNum" sz="quarter" idx="12"/>
          </p:nvPr>
        </p:nvSpPr>
        <p:spPr/>
        <p:txBody>
          <a:bodyPr/>
          <a:lstStyle/>
          <a:p>
            <a:fld id="{8B49CD6B-C1B8-4314-8139-E6C09BE6966B}" type="slidenum">
              <a:rPr lang="en-IN" smtClean="0"/>
              <a:t>10</a:t>
            </a:fld>
            <a:endParaRPr lang="en-IN"/>
          </a:p>
        </p:txBody>
      </p:sp>
    </p:spTree>
    <p:extLst>
      <p:ext uri="{BB962C8B-B14F-4D97-AF65-F5344CB8AC3E}">
        <p14:creationId xmlns:p14="http://schemas.microsoft.com/office/powerpoint/2010/main" val="162024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F44A69-DEA8-E5F2-38BD-CB921AF335AB}"/>
              </a:ext>
            </a:extLst>
          </p:cNvPr>
          <p:cNvSpPr txBox="1"/>
          <p:nvPr/>
        </p:nvSpPr>
        <p:spPr>
          <a:xfrm>
            <a:off x="700254" y="1103570"/>
            <a:ext cx="7970520" cy="400110"/>
          </a:xfrm>
          <a:prstGeom prst="rect">
            <a:avLst/>
          </a:prstGeom>
          <a:noFill/>
        </p:spPr>
        <p:txBody>
          <a:bodyPr wrap="square">
            <a:spAutoFit/>
          </a:bodyPr>
          <a:lstStyle/>
          <a:p>
            <a:r>
              <a:rPr lang="en-US" sz="2000" b="1" dirty="0">
                <a:latin typeface="Times New Roman" panose="02020603050405020304" pitchFamily="18" charset="0"/>
                <a:cs typeface="Times New Roman" panose="02020603050405020304" pitchFamily="18" charset="0"/>
              </a:rPr>
              <a:t>There are two requirements for secure use of conventional encryption</a:t>
            </a:r>
            <a:endParaRPr lang="en-IN" sz="2000" b="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2C7D5844-CCD9-E174-596F-F50B00EA1E17}"/>
              </a:ext>
            </a:extLst>
          </p:cNvPr>
          <p:cNvSpPr txBox="1"/>
          <p:nvPr/>
        </p:nvSpPr>
        <p:spPr>
          <a:xfrm>
            <a:off x="624840" y="1724431"/>
            <a:ext cx="11262360" cy="1704569"/>
          </a:xfrm>
          <a:prstGeom prst="rect">
            <a:avLst/>
          </a:prstGeom>
          <a:noFill/>
        </p:spPr>
        <p:txBody>
          <a:bodyPr wrap="square" rtlCol="0">
            <a:spAutoFit/>
          </a:bodyPr>
          <a:lstStyle/>
          <a:p>
            <a:pPr marL="342900" indent="-342900">
              <a:lnSpc>
                <a:spcPct val="150000"/>
              </a:lnSpc>
              <a:buFont typeface="+mj-lt"/>
              <a:buAutoNum type="arabicPeriod"/>
            </a:pPr>
            <a:r>
              <a:rPr lang="en-US" dirty="0">
                <a:latin typeface="Times New Roman" panose="02020603050405020304" pitchFamily="18" charset="0"/>
                <a:cs typeface="Times New Roman" panose="02020603050405020304" pitchFamily="18" charset="0"/>
              </a:rPr>
              <a:t>The opponent should be unable to decrypt ciphertext or discover the key even if he or she is in possession of a number of cipher texts together with the plaintext that produced each ciphertext.    </a:t>
            </a:r>
          </a:p>
          <a:p>
            <a:pPr marL="342900" indent="-342900">
              <a:lnSpc>
                <a:spcPct val="150000"/>
              </a:lnSpc>
              <a:buFont typeface="+mj-lt"/>
              <a:buAutoNum type="arabicPeriod"/>
            </a:pPr>
            <a:r>
              <a:rPr lang="en-US" dirty="0">
                <a:latin typeface="Times New Roman" panose="02020603050405020304" pitchFamily="18" charset="0"/>
                <a:cs typeface="Times New Roman" panose="02020603050405020304" pitchFamily="18" charset="0"/>
              </a:rPr>
              <a:t>Sender and receiver must have obtained copies of the secret key in a secure fashion and must keep the key secure. If someone can discover the key and knows the algorithm, all communication using this key is readable.    </a:t>
            </a:r>
            <a:endParaRPr lang="en-IN"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C9AA4BD3-A43D-4869-DA9C-9CA52BDE89CA}"/>
              </a:ext>
            </a:extLst>
          </p:cNvPr>
          <p:cNvSpPr txBox="1"/>
          <p:nvPr/>
        </p:nvSpPr>
        <p:spPr>
          <a:xfrm>
            <a:off x="624840" y="3482569"/>
            <a:ext cx="11567160"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We do not need to keep the algorithm secret; we need to keep only the key secret. This feature of symmetric </a:t>
            </a:r>
            <a:r>
              <a:rPr lang="en-IN" dirty="0">
                <a:latin typeface="Times New Roman" panose="02020603050405020304" pitchFamily="18" charset="0"/>
                <a:cs typeface="Times New Roman" panose="02020603050405020304" pitchFamily="18" charset="0"/>
              </a:rPr>
              <a:t>encryption </a:t>
            </a:r>
            <a:r>
              <a:rPr lang="en-US" dirty="0">
                <a:latin typeface="Times New Roman" panose="02020603050405020304" pitchFamily="18" charset="0"/>
                <a:cs typeface="Times New Roman" panose="02020603050405020304" pitchFamily="18" charset="0"/>
              </a:rPr>
              <a:t> is what makes it feasible for widespread use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A9B989D-3ED2-A7F3-A94E-6B5465720D44}"/>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4132E7D-56EC-AE9F-126E-08F867B5BA12}"/>
              </a:ext>
            </a:extLst>
          </p:cNvPr>
          <p:cNvSpPr>
            <a:spLocks noGrp="1"/>
          </p:cNvSpPr>
          <p:nvPr>
            <p:ph type="sldNum" sz="quarter" idx="12"/>
          </p:nvPr>
        </p:nvSpPr>
        <p:spPr/>
        <p:txBody>
          <a:bodyPr/>
          <a:lstStyle/>
          <a:p>
            <a:fld id="{8B49CD6B-C1B8-4314-8139-E6C09BE6966B}" type="slidenum">
              <a:rPr lang="en-IN" smtClean="0"/>
              <a:t>11</a:t>
            </a:fld>
            <a:endParaRPr lang="en-IN"/>
          </a:p>
        </p:txBody>
      </p:sp>
    </p:spTree>
    <p:extLst>
      <p:ext uri="{BB962C8B-B14F-4D97-AF65-F5344CB8AC3E}">
        <p14:creationId xmlns:p14="http://schemas.microsoft.com/office/powerpoint/2010/main" val="3117177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A8C8A4-E014-0A8F-D836-8DA13105BB6D}"/>
              </a:ext>
            </a:extLst>
          </p:cNvPr>
          <p:cNvPicPr>
            <a:picLocks noChangeAspect="1"/>
          </p:cNvPicPr>
          <p:nvPr/>
        </p:nvPicPr>
        <p:blipFill>
          <a:blip r:embed="rId2"/>
          <a:stretch>
            <a:fillRect/>
          </a:stretch>
        </p:blipFill>
        <p:spPr>
          <a:xfrm>
            <a:off x="1697355" y="1112520"/>
            <a:ext cx="8071485" cy="4282440"/>
          </a:xfrm>
          <a:prstGeom prst="rect">
            <a:avLst/>
          </a:prstGeom>
        </p:spPr>
      </p:pic>
      <p:sp>
        <p:nvSpPr>
          <p:cNvPr id="5" name="TextBox 4">
            <a:extLst>
              <a:ext uri="{FF2B5EF4-FFF2-40B4-BE49-F238E27FC236}">
                <a16:creationId xmlns:a16="http://schemas.microsoft.com/office/drawing/2014/main" id="{C3DA50F4-7D61-8BB2-5E26-06E9620EDCDE}"/>
              </a:ext>
            </a:extLst>
          </p:cNvPr>
          <p:cNvSpPr txBox="1"/>
          <p:nvPr/>
        </p:nvSpPr>
        <p:spPr>
          <a:xfrm>
            <a:off x="3276600" y="5394960"/>
            <a:ext cx="6096000"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FIG 2 Model of Symmetric Cryptosystem use. </a:t>
            </a:r>
            <a:endParaRPr lang="en-IN" sz="1600"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F22FAD6-B2D5-3FC4-5152-84E5FFBE1AF8}"/>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11D7A63-6767-4C5F-77D2-382FDA4F05E1}"/>
              </a:ext>
            </a:extLst>
          </p:cNvPr>
          <p:cNvSpPr>
            <a:spLocks noGrp="1"/>
          </p:cNvSpPr>
          <p:nvPr>
            <p:ph type="sldNum" sz="quarter" idx="12"/>
          </p:nvPr>
        </p:nvSpPr>
        <p:spPr/>
        <p:txBody>
          <a:bodyPr/>
          <a:lstStyle/>
          <a:p>
            <a:fld id="{8B49CD6B-C1B8-4314-8139-E6C09BE6966B}" type="slidenum">
              <a:rPr lang="en-IN" smtClean="0"/>
              <a:t>12</a:t>
            </a:fld>
            <a:endParaRPr lang="en-IN"/>
          </a:p>
        </p:txBody>
      </p:sp>
    </p:spTree>
    <p:extLst>
      <p:ext uri="{BB962C8B-B14F-4D97-AF65-F5344CB8AC3E}">
        <p14:creationId xmlns:p14="http://schemas.microsoft.com/office/powerpoint/2010/main" val="145425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110721-4F9A-0ED8-A80F-D6C378D6FB1E}"/>
              </a:ext>
            </a:extLst>
          </p:cNvPr>
          <p:cNvSpPr>
            <a:spLocks noChangeArrowheads="1"/>
          </p:cNvSpPr>
          <p:nvPr/>
        </p:nvSpPr>
        <p:spPr bwMode="auto">
          <a:xfrm>
            <a:off x="364909" y="1318374"/>
            <a:ext cx="11720254" cy="4613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Plaintext Message (X)</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is the original message you want to keep secret. It could be something like “HELLO” or in modern cases, binary bits like “0101.” </a:t>
            </a: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Secret Key (K)</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 random string that is used to </a:t>
            </a: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scramble</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the message. Both the sender and receiver need this same key. </a:t>
            </a:r>
          </a:p>
          <a:p>
            <a:pPr marL="0" marR="0" lvl="0" indent="0" algn="l" defTabSz="914400" rtl="0" eaLnBrk="0" fontAlgn="base" latinLnBrk="0" hangingPunct="0">
              <a:lnSpc>
                <a:spcPct val="150000"/>
              </a:lnSpc>
              <a:spcBef>
                <a:spcPct val="0"/>
              </a:spcBef>
              <a:spcAft>
                <a:spcPct val="0"/>
              </a:spcAft>
              <a:buClrTx/>
              <a:buSzTx/>
              <a:buFontTx/>
              <a:buAutoNum type="arabicPeriod" startAt="2"/>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Encryption Algorithm (Y = E(K, X))</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message (X) is mixed with the key (K) using a recipe (algorithm) to produce gibberish known as </a:t>
            </a: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ciphertext</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(Y). </a:t>
            </a:r>
          </a:p>
          <a:p>
            <a:pPr marL="0" marR="0" lvl="0" indent="0" algn="l" defTabSz="914400" rtl="0" eaLnBrk="0" fontAlgn="base" latinLnBrk="0" hangingPunct="0">
              <a:lnSpc>
                <a:spcPct val="150000"/>
              </a:lnSpc>
              <a:spcBef>
                <a:spcPct val="0"/>
              </a:spcBef>
              <a:spcAft>
                <a:spcPct val="0"/>
              </a:spcAft>
              <a:buClrTx/>
              <a:buSzTx/>
              <a:buFontTx/>
              <a:buAutoNum type="arabicPeriod" startAt="3"/>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Secure Key Delivery</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key (K) must be secretly given to the receiver. If someone steals it during this step, the whole system can be broken. </a:t>
            </a:r>
          </a:p>
          <a:p>
            <a:pPr marL="0" marR="0" lvl="0" indent="0" algn="l" defTabSz="914400" rtl="0" eaLnBrk="0" fontAlgn="base" latinLnBrk="0" hangingPunct="0">
              <a:lnSpc>
                <a:spcPct val="150000"/>
              </a:lnSpc>
              <a:spcBef>
                <a:spcPct val="0"/>
              </a:spcBef>
              <a:spcAft>
                <a:spcPct val="0"/>
              </a:spcAft>
              <a:buClrTx/>
              <a:buSzTx/>
              <a:buFontTx/>
              <a:buAutoNum type="arabicPeriod" startAt="4"/>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Ciphertext (Y)</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is the scrambled version of the message. It looks meaningless to anyone who doesn’t have the key. </a:t>
            </a:r>
          </a:p>
        </p:txBody>
      </p:sp>
      <p:sp>
        <p:nvSpPr>
          <p:cNvPr id="3" name="Footer Placeholder 2">
            <a:extLst>
              <a:ext uri="{FF2B5EF4-FFF2-40B4-BE49-F238E27FC236}">
                <a16:creationId xmlns:a16="http://schemas.microsoft.com/office/drawing/2014/main" id="{BF1C3331-AFA7-6CFB-EDA8-A3AE6DEF8B7C}"/>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88EBB321-AB48-8542-3A51-56275846EBC4}"/>
              </a:ext>
            </a:extLst>
          </p:cNvPr>
          <p:cNvSpPr>
            <a:spLocks noGrp="1"/>
          </p:cNvSpPr>
          <p:nvPr>
            <p:ph type="sldNum" sz="quarter" idx="12"/>
          </p:nvPr>
        </p:nvSpPr>
        <p:spPr/>
        <p:txBody>
          <a:bodyPr/>
          <a:lstStyle/>
          <a:p>
            <a:fld id="{8B49CD6B-C1B8-4314-8139-E6C09BE6966B}" type="slidenum">
              <a:rPr lang="en-IN" smtClean="0"/>
              <a:t>13</a:t>
            </a:fld>
            <a:endParaRPr lang="en-IN"/>
          </a:p>
        </p:txBody>
      </p:sp>
    </p:spTree>
    <p:extLst>
      <p:ext uri="{BB962C8B-B14F-4D97-AF65-F5344CB8AC3E}">
        <p14:creationId xmlns:p14="http://schemas.microsoft.com/office/powerpoint/2010/main" val="1955015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6643C7-0362-F0D4-22B8-6C96AA73842B}"/>
              </a:ext>
            </a:extLst>
          </p:cNvPr>
          <p:cNvSpPr txBox="1"/>
          <p:nvPr/>
        </p:nvSpPr>
        <p:spPr>
          <a:xfrm>
            <a:off x="341722" y="880588"/>
            <a:ext cx="8839985" cy="5859553"/>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AutoNum type="arabicPeriod" startAt="7"/>
              <a:tabLst/>
            </a:pPr>
            <a:endPar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buFontTx/>
              <a:buAutoNum type="arabicPeriod" startAt="5"/>
            </a:pPr>
            <a:r>
              <a:rPr lang="en-US" altLang="en-US" b="1" dirty="0">
                <a:latin typeface="Times New Roman" panose="02020603050405020304" pitchFamily="18" charset="0"/>
                <a:cs typeface="Times New Roman" panose="02020603050405020304" pitchFamily="18" charset="0"/>
              </a:rPr>
              <a:t>🔓 Decryption (X = D(K, Y))</a:t>
            </a: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The receiver uses the same key (K) with a reverse recipe (decryption) to turn the ciphertext (Y) back into the original message (X). </a:t>
            </a:r>
          </a:p>
          <a:p>
            <a:pPr lvl="0" eaLnBrk="0" fontAlgn="base" hangingPunct="0">
              <a:lnSpc>
                <a:spcPct val="150000"/>
              </a:lnSpc>
              <a:spcBef>
                <a:spcPct val="0"/>
              </a:spcBef>
              <a:spcAft>
                <a:spcPct val="0"/>
              </a:spcAft>
              <a:buFontTx/>
              <a:buAutoNum type="arabicPeriod" startAt="6"/>
            </a:pPr>
            <a:r>
              <a:rPr lang="en-US" altLang="en-US" b="1" dirty="0">
                <a:latin typeface="Times New Roman" panose="02020603050405020304" pitchFamily="18" charset="0"/>
                <a:cs typeface="Times New Roman" panose="02020603050405020304" pitchFamily="18" charset="0"/>
              </a:rPr>
              <a:t>🕵️ What Hackers Try to Do</a:t>
            </a: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A hacker or opponent sees the ciphertext (Y) and tries to figure out either the original message (X) or the key (K). </a:t>
            </a:r>
            <a:endParaRPr lang="en-US" altLang="en-US"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AutoNum type="arabicPeriod" startAt="7"/>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Estimating X or K</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attacker might guess what the original message could be (</a:t>
            </a: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𝑋̂</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or try to figure out the key (</a:t>
            </a: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𝐾̂</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to unlock future messages too. </a:t>
            </a:r>
          </a:p>
          <a:p>
            <a:pPr marL="0" marR="0" lvl="0" indent="0" algn="l" defTabSz="914400" rtl="0" eaLnBrk="0" fontAlgn="base" latinLnBrk="0" hangingPunct="0">
              <a:lnSpc>
                <a:spcPct val="150000"/>
              </a:lnSpc>
              <a:spcBef>
                <a:spcPct val="0"/>
              </a:spcBef>
              <a:spcAft>
                <a:spcPct val="0"/>
              </a:spcAft>
              <a:buClrTx/>
              <a:buSzTx/>
              <a:buFontTx/>
              <a:buAutoNum type="arabicPeriod" startAt="8"/>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Main Risk</a:t>
            </a:r>
            <a:b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b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biggest danger? </a:t>
            </a: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Keeping the key secret.</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If someone else gets it, they can read your messages easily. </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AF387415-880B-A511-9E8A-5DFC6BB923F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F73B1DDE-AB8A-E5DE-2AAA-CF543C7C0EAC}"/>
              </a:ext>
            </a:extLst>
          </p:cNvPr>
          <p:cNvSpPr>
            <a:spLocks noGrp="1"/>
          </p:cNvSpPr>
          <p:nvPr>
            <p:ph type="sldNum" sz="quarter" idx="12"/>
          </p:nvPr>
        </p:nvSpPr>
        <p:spPr/>
        <p:txBody>
          <a:bodyPr/>
          <a:lstStyle/>
          <a:p>
            <a:fld id="{8B49CD6B-C1B8-4314-8139-E6C09BE6966B}" type="slidenum">
              <a:rPr lang="en-IN" smtClean="0"/>
              <a:t>14</a:t>
            </a:fld>
            <a:endParaRPr lang="en-IN"/>
          </a:p>
        </p:txBody>
      </p:sp>
    </p:spTree>
    <p:extLst>
      <p:ext uri="{BB962C8B-B14F-4D97-AF65-F5344CB8AC3E}">
        <p14:creationId xmlns:p14="http://schemas.microsoft.com/office/powerpoint/2010/main" val="3418566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CEA5D1-B7A0-DC9D-3821-403E0B6EAE40}"/>
              </a:ext>
            </a:extLst>
          </p:cNvPr>
          <p:cNvSpPr txBox="1"/>
          <p:nvPr/>
        </p:nvSpPr>
        <p:spPr>
          <a:xfrm>
            <a:off x="288758" y="2670702"/>
            <a:ext cx="10635915" cy="830997"/>
          </a:xfrm>
          <a:prstGeom prst="rect">
            <a:avLst/>
          </a:prstGeom>
          <a:noFill/>
        </p:spPr>
        <p:txBody>
          <a:bodyPr wrap="square">
            <a:spAutoFit/>
          </a:bodyPr>
          <a:lstStyle/>
          <a:p>
            <a:endParaRPr lang="en-US" sz="2400" b="1" u="sng" dirty="0">
              <a:latin typeface="Times New Roman" panose="02020603050405020304" pitchFamily="18" charset="0"/>
              <a:cs typeface="Times New Roman" panose="02020603050405020304" pitchFamily="18" charset="0"/>
            </a:endParaRPr>
          </a:p>
          <a:p>
            <a:r>
              <a:rPr lang="en-US" sz="2400" b="1" u="sng" dirty="0">
                <a:latin typeface="Times New Roman" panose="02020603050405020304" pitchFamily="18" charset="0"/>
                <a:cs typeface="Times New Roman" panose="02020603050405020304" pitchFamily="18" charset="0"/>
              </a:rPr>
              <a:t>Cryptographic systems are characterized along three independent dimensions:</a:t>
            </a:r>
            <a:endParaRPr lang="en-IN" sz="2400" b="1" u="sng"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74546C7-74D3-68D5-26A9-D5A7F0BAC718}"/>
              </a:ext>
            </a:extLst>
          </p:cNvPr>
          <p:cNvSpPr txBox="1"/>
          <p:nvPr/>
        </p:nvSpPr>
        <p:spPr>
          <a:xfrm>
            <a:off x="477294" y="3771799"/>
            <a:ext cx="7876673" cy="1289071"/>
          </a:xfrm>
          <a:prstGeom prst="rect">
            <a:avLst/>
          </a:prstGeom>
          <a:noFill/>
        </p:spPr>
        <p:txBody>
          <a:bodyPr wrap="square">
            <a:spAutoFit/>
          </a:bodyPr>
          <a:lstStyle/>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type of operations used for transforming plaintext to ciphertext.</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number of keys used.</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way in which the plaintext is processed.   </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1D3D224E-1402-3E73-8E81-51BA1A0B6950}"/>
              </a:ext>
            </a:extLst>
          </p:cNvPr>
          <p:cNvSpPr txBox="1"/>
          <p:nvPr/>
        </p:nvSpPr>
        <p:spPr>
          <a:xfrm>
            <a:off x="288758" y="1227555"/>
            <a:ext cx="9584703" cy="1704569"/>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AutoNum type="arabicPeriod" startAt="9"/>
              <a:tabLst/>
            </a:pPr>
            <a:r>
              <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Whole Flow in Summary</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Sender creates message → scrambles it with key → sends encrypted message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Receiver gets both encrypted message and secret key → uses key to unscramble </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Attacker tries to guess message or key from ciphertext </a:t>
            </a:r>
          </a:p>
        </p:txBody>
      </p:sp>
      <p:sp>
        <p:nvSpPr>
          <p:cNvPr id="2" name="Footer Placeholder 1">
            <a:extLst>
              <a:ext uri="{FF2B5EF4-FFF2-40B4-BE49-F238E27FC236}">
                <a16:creationId xmlns:a16="http://schemas.microsoft.com/office/drawing/2014/main" id="{DD0AC0AC-F714-A391-FEE0-DB50D2E6C535}"/>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BC6755FE-0169-FB5A-F6CB-BE5F0AAD9D5A}"/>
              </a:ext>
            </a:extLst>
          </p:cNvPr>
          <p:cNvSpPr>
            <a:spLocks noGrp="1"/>
          </p:cNvSpPr>
          <p:nvPr>
            <p:ph type="sldNum" sz="quarter" idx="12"/>
          </p:nvPr>
        </p:nvSpPr>
        <p:spPr/>
        <p:txBody>
          <a:bodyPr/>
          <a:lstStyle/>
          <a:p>
            <a:fld id="{8B49CD6B-C1B8-4314-8139-E6C09BE6966B}" type="slidenum">
              <a:rPr lang="en-IN" smtClean="0"/>
              <a:t>15</a:t>
            </a:fld>
            <a:endParaRPr lang="en-IN"/>
          </a:p>
        </p:txBody>
      </p:sp>
    </p:spTree>
    <p:extLst>
      <p:ext uri="{BB962C8B-B14F-4D97-AF65-F5344CB8AC3E}">
        <p14:creationId xmlns:p14="http://schemas.microsoft.com/office/powerpoint/2010/main" val="394517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FD0CF-CEF6-BDA5-0607-564B3EF8A9F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4537CF2-B331-490F-0493-32FB1D6E9552}"/>
              </a:ext>
            </a:extLst>
          </p:cNvPr>
          <p:cNvSpPr txBox="1"/>
          <p:nvPr/>
        </p:nvSpPr>
        <p:spPr>
          <a:xfrm>
            <a:off x="481263" y="938380"/>
            <a:ext cx="6096000" cy="461665"/>
          </a:xfrm>
          <a:prstGeom prst="rect">
            <a:avLst/>
          </a:prstGeom>
          <a:noFill/>
        </p:spPr>
        <p:txBody>
          <a:bodyPr wrap="square">
            <a:spAutoFit/>
          </a:bodyPr>
          <a:lstStyle/>
          <a:p>
            <a:r>
              <a:rPr lang="en-IN" sz="2400" b="1" u="sng" dirty="0">
                <a:latin typeface="Times New Roman" panose="02020603050405020304" pitchFamily="18" charset="0"/>
                <a:cs typeface="Times New Roman" panose="02020603050405020304" pitchFamily="18" charset="0"/>
              </a:rPr>
              <a:t>Cryptanalysis and Brute-Force Attack </a:t>
            </a:r>
          </a:p>
        </p:txBody>
      </p:sp>
      <p:sp>
        <p:nvSpPr>
          <p:cNvPr id="5" name="TextBox 4">
            <a:extLst>
              <a:ext uri="{FF2B5EF4-FFF2-40B4-BE49-F238E27FC236}">
                <a16:creationId xmlns:a16="http://schemas.microsoft.com/office/drawing/2014/main" id="{55B18A42-FA38-6A87-99D1-50F1001AF081}"/>
              </a:ext>
            </a:extLst>
          </p:cNvPr>
          <p:cNvSpPr txBox="1"/>
          <p:nvPr/>
        </p:nvSpPr>
        <p:spPr>
          <a:xfrm>
            <a:off x="481263" y="1804979"/>
            <a:ext cx="11480800" cy="646331"/>
          </a:xfrm>
          <a:prstGeom prst="rect">
            <a:avLst/>
          </a:prstGeom>
          <a:noFill/>
        </p:spPr>
        <p:txBody>
          <a:bodyPr wrap="square">
            <a:spAutoFit/>
          </a:bodyPr>
          <a:lstStyle/>
          <a:p>
            <a:r>
              <a:rPr lang="en-US" dirty="0"/>
              <a:t>The main aim isn’t just to read a secret message (plaintext), but to </a:t>
            </a:r>
            <a:r>
              <a:rPr lang="en-US" b="1" dirty="0"/>
              <a:t>figure out the secret key</a:t>
            </a:r>
            <a:r>
              <a:rPr lang="en-US" dirty="0"/>
              <a:t> being used. Once you have the key, you can unlock everything else!</a:t>
            </a:r>
          </a:p>
        </p:txBody>
      </p:sp>
      <p:sp>
        <p:nvSpPr>
          <p:cNvPr id="25" name="TextBox 24">
            <a:extLst>
              <a:ext uri="{FF2B5EF4-FFF2-40B4-BE49-F238E27FC236}">
                <a16:creationId xmlns:a16="http://schemas.microsoft.com/office/drawing/2014/main" id="{9848F164-8042-55CC-0AF7-F59B32315BD5}"/>
              </a:ext>
            </a:extLst>
          </p:cNvPr>
          <p:cNvSpPr txBox="1"/>
          <p:nvPr/>
        </p:nvSpPr>
        <p:spPr>
          <a:xfrm>
            <a:off x="481263" y="2691941"/>
            <a:ext cx="11229474" cy="2996846"/>
          </a:xfrm>
          <a:prstGeom prst="rect">
            <a:avLst/>
          </a:prstGeom>
          <a:noFill/>
        </p:spPr>
        <p:txBody>
          <a:bodyPr wrap="square">
            <a:spAutoFit/>
          </a:bodyPr>
          <a:lstStyle/>
          <a:p>
            <a:pPr>
              <a:lnSpc>
                <a:spcPct val="150000"/>
              </a:lnSpc>
              <a:buNone/>
            </a:pPr>
            <a:r>
              <a:rPr lang="en-US" sz="2000" b="1" u="sng" dirty="0">
                <a:latin typeface="Times New Roman" panose="02020603050405020304" pitchFamily="18" charset="0"/>
                <a:cs typeface="Times New Roman" panose="02020603050405020304" pitchFamily="18" charset="0"/>
              </a:rPr>
              <a:t>Cryptanalysis (Smart Guessing)</a:t>
            </a:r>
          </a:p>
          <a:p>
            <a:pPr>
              <a:lnSpc>
                <a:spcPct val="150000"/>
              </a:lnSpc>
              <a:buNone/>
            </a:pPr>
            <a:r>
              <a:rPr lang="en-US" dirty="0">
                <a:latin typeface="Times New Roman" panose="02020603050405020304" pitchFamily="18" charset="0"/>
                <a:cs typeface="Times New Roman" panose="02020603050405020304" pitchFamily="18" charset="0"/>
              </a:rPr>
              <a:t>It is based on in information know to the cryptanalyst (Hacker) </a:t>
            </a:r>
          </a:p>
          <a:p>
            <a:pPr>
              <a:lnSpc>
                <a:spcPct val="150000"/>
              </a:lnSpc>
              <a:buNone/>
            </a:pPr>
            <a:r>
              <a:rPr lang="en-US" dirty="0">
                <a:latin typeface="Times New Roman" panose="02020603050405020304" pitchFamily="18" charset="0"/>
                <a:cs typeface="Times New Roman" panose="02020603050405020304" pitchFamily="18" charset="0"/>
              </a:rPr>
              <a:t>This method uses </a:t>
            </a:r>
            <a:r>
              <a:rPr lang="en-US" b="1" dirty="0">
                <a:latin typeface="Times New Roman" panose="02020603050405020304" pitchFamily="18" charset="0"/>
                <a:cs typeface="Times New Roman" panose="02020603050405020304" pitchFamily="18" charset="0"/>
              </a:rPr>
              <a:t>logic and patterns</a:t>
            </a:r>
            <a:r>
              <a:rPr lang="en-US" dirty="0">
                <a:latin typeface="Times New Roman" panose="02020603050405020304" pitchFamily="18" charset="0"/>
                <a:cs typeface="Times New Roman" panose="02020603050405020304" pitchFamily="18" charset="0"/>
              </a:rPr>
              <a:t>. If the attacker: Knows the encryption algorithm Has clues about the message (like common words or patterns)</a:t>
            </a:r>
          </a:p>
          <a:p>
            <a:pPr>
              <a:lnSpc>
                <a:spcPct val="150000"/>
              </a:lnSpc>
            </a:pPr>
            <a:r>
              <a:rPr lang="en-US" dirty="0">
                <a:latin typeface="Times New Roman" panose="02020603050405020304" pitchFamily="18" charset="0"/>
                <a:cs typeface="Times New Roman" panose="02020603050405020304" pitchFamily="18" charset="0"/>
              </a:rPr>
              <a:t>Or has some matching encrypted and original messages...</a:t>
            </a:r>
          </a:p>
          <a:p>
            <a:pPr>
              <a:lnSpc>
                <a:spcPct val="150000"/>
              </a:lnSpc>
              <a:buNone/>
            </a:pPr>
            <a:r>
              <a:rPr lang="en-US" dirty="0">
                <a:latin typeface="Times New Roman" panose="02020603050405020304" pitchFamily="18" charset="0"/>
                <a:cs typeface="Times New Roman" panose="02020603050405020304" pitchFamily="18" charset="0"/>
              </a:rPr>
              <a:t>       They might work out what the key is—or what the original message was—without trying every possible key.</a:t>
            </a:r>
          </a:p>
          <a:p>
            <a:pPr>
              <a:lnSpc>
                <a:spcPct val="150000"/>
              </a:lnSpc>
              <a:buNone/>
            </a:pPr>
            <a:r>
              <a:rPr lang="en-US" dirty="0">
                <a:latin typeface="Times New Roman" panose="02020603050405020304" pitchFamily="18" charset="0"/>
                <a:cs typeface="Times New Roman" panose="02020603050405020304" pitchFamily="18" charset="0"/>
              </a:rPr>
              <a:t>🧠 Think of it as solving a puzzle by recognizing shapes and fitting pieces together.</a:t>
            </a:r>
          </a:p>
        </p:txBody>
      </p:sp>
      <p:sp>
        <p:nvSpPr>
          <p:cNvPr id="2" name="Footer Placeholder 1">
            <a:extLst>
              <a:ext uri="{FF2B5EF4-FFF2-40B4-BE49-F238E27FC236}">
                <a16:creationId xmlns:a16="http://schemas.microsoft.com/office/drawing/2014/main" id="{F6D1D253-5D90-B05D-1749-C67783DA03E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789BCD8C-5B4F-46AE-6D52-F38EBDD52FB2}"/>
              </a:ext>
            </a:extLst>
          </p:cNvPr>
          <p:cNvSpPr>
            <a:spLocks noGrp="1"/>
          </p:cNvSpPr>
          <p:nvPr>
            <p:ph type="sldNum" sz="quarter" idx="12"/>
          </p:nvPr>
        </p:nvSpPr>
        <p:spPr/>
        <p:txBody>
          <a:bodyPr/>
          <a:lstStyle/>
          <a:p>
            <a:fld id="{8B49CD6B-C1B8-4314-8139-E6C09BE6966B}" type="slidenum">
              <a:rPr lang="en-IN" smtClean="0"/>
              <a:t>16</a:t>
            </a:fld>
            <a:endParaRPr lang="en-IN"/>
          </a:p>
        </p:txBody>
      </p:sp>
    </p:spTree>
    <p:extLst>
      <p:ext uri="{BB962C8B-B14F-4D97-AF65-F5344CB8AC3E}">
        <p14:creationId xmlns:p14="http://schemas.microsoft.com/office/powerpoint/2010/main" val="2102443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3807FC-0E59-CEEE-7DB0-BC7DBCA2B9BD}"/>
              </a:ext>
            </a:extLst>
          </p:cNvPr>
          <p:cNvSpPr txBox="1"/>
          <p:nvPr/>
        </p:nvSpPr>
        <p:spPr>
          <a:xfrm>
            <a:off x="435121" y="1265101"/>
            <a:ext cx="11133221" cy="2581348"/>
          </a:xfrm>
          <a:prstGeom prst="rect">
            <a:avLst/>
          </a:prstGeom>
          <a:noFill/>
        </p:spPr>
        <p:txBody>
          <a:bodyPr wrap="square">
            <a:spAutoFit/>
          </a:bodyPr>
          <a:lstStyle/>
          <a:p>
            <a:pPr>
              <a:lnSpc>
                <a:spcPct val="150000"/>
              </a:lnSpc>
              <a:buNone/>
            </a:pPr>
            <a:r>
              <a:rPr lang="en-US" sz="2000" b="1" u="sng" dirty="0">
                <a:latin typeface="Times New Roman" panose="02020603050405020304" pitchFamily="18" charset="0"/>
                <a:cs typeface="Times New Roman" panose="02020603050405020304" pitchFamily="18" charset="0"/>
              </a:rPr>
              <a:t>🔑 2. Brute-Force Attack (Trial and Error)</a:t>
            </a:r>
          </a:p>
          <a:p>
            <a:pPr>
              <a:lnSpc>
                <a:spcPct val="150000"/>
              </a:lnSpc>
              <a:buNone/>
            </a:pPr>
            <a:r>
              <a:rPr lang="en-US" dirty="0">
                <a:latin typeface="Times New Roman" panose="02020603050405020304" pitchFamily="18" charset="0"/>
                <a:cs typeface="Times New Roman" panose="02020603050405020304" pitchFamily="18" charset="0"/>
              </a:rPr>
              <a:t>This is the “try every possible key” method:</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attacker tries each key one by one.</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When they find the key that unlocks the message and makes sense, they stop.</a:t>
            </a:r>
          </a:p>
          <a:p>
            <a:pPr>
              <a:lnSpc>
                <a:spcPct val="150000"/>
              </a:lnSpc>
              <a:buNone/>
            </a:pPr>
            <a:r>
              <a:rPr lang="en-US" dirty="0">
                <a:latin typeface="Times New Roman" panose="02020603050405020304" pitchFamily="18" charset="0"/>
                <a:cs typeface="Times New Roman" panose="02020603050405020304" pitchFamily="18" charset="0"/>
              </a:rPr>
              <a:t>🎲 On average, they’ll need to try </a:t>
            </a:r>
            <a:r>
              <a:rPr lang="en-US" b="1" dirty="0">
                <a:latin typeface="Times New Roman" panose="02020603050405020304" pitchFamily="18" charset="0"/>
                <a:cs typeface="Times New Roman" panose="02020603050405020304" pitchFamily="18" charset="0"/>
              </a:rPr>
              <a:t>half of all possible keys</a:t>
            </a:r>
            <a:r>
              <a:rPr lang="en-US" dirty="0">
                <a:latin typeface="Times New Roman" panose="02020603050405020304" pitchFamily="18" charset="0"/>
                <a:cs typeface="Times New Roman" panose="02020603050405020304" pitchFamily="18" charset="0"/>
              </a:rPr>
              <a:t> to succeed.</a:t>
            </a:r>
          </a:p>
          <a:p>
            <a:pPr>
              <a:lnSpc>
                <a:spcPct val="150000"/>
              </a:lnSpc>
              <a:buNone/>
            </a:pPr>
            <a:r>
              <a:rPr lang="en-US" dirty="0">
                <a:latin typeface="Times New Roman" panose="02020603050405020304" pitchFamily="18" charset="0"/>
                <a:cs typeface="Times New Roman" panose="02020603050405020304" pitchFamily="18" charset="0"/>
              </a:rPr>
              <a:t>💪 It’s like opening a lock by testing every key on the keyring until one works.</a:t>
            </a:r>
          </a:p>
        </p:txBody>
      </p:sp>
      <p:sp>
        <p:nvSpPr>
          <p:cNvPr id="5" name="TextBox 4">
            <a:extLst>
              <a:ext uri="{FF2B5EF4-FFF2-40B4-BE49-F238E27FC236}">
                <a16:creationId xmlns:a16="http://schemas.microsoft.com/office/drawing/2014/main" id="{47E6E2CC-5038-45D0-83DA-411107F73772}"/>
              </a:ext>
            </a:extLst>
          </p:cNvPr>
          <p:cNvSpPr txBox="1"/>
          <p:nvPr/>
        </p:nvSpPr>
        <p:spPr>
          <a:xfrm>
            <a:off x="435121" y="3846449"/>
            <a:ext cx="10571747" cy="1704569"/>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some cases, not even the encryption algorithm is known, but in general, opponent does know the algorithm used for encryption.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possible attack under these circumstances is the brute-force approach of trying all possible keys. If the key space is very large, this becomes impractical.</a:t>
            </a:r>
          </a:p>
        </p:txBody>
      </p:sp>
      <p:sp>
        <p:nvSpPr>
          <p:cNvPr id="2" name="Footer Placeholder 1">
            <a:extLst>
              <a:ext uri="{FF2B5EF4-FFF2-40B4-BE49-F238E27FC236}">
                <a16:creationId xmlns:a16="http://schemas.microsoft.com/office/drawing/2014/main" id="{B455ADC7-B767-BF95-506C-DFF86BDCC19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A7FE4F8-7C50-74E8-47B6-1831C7479A42}"/>
              </a:ext>
            </a:extLst>
          </p:cNvPr>
          <p:cNvSpPr>
            <a:spLocks noGrp="1"/>
          </p:cNvSpPr>
          <p:nvPr>
            <p:ph type="sldNum" sz="quarter" idx="12"/>
          </p:nvPr>
        </p:nvSpPr>
        <p:spPr/>
        <p:txBody>
          <a:bodyPr/>
          <a:lstStyle/>
          <a:p>
            <a:fld id="{8B49CD6B-C1B8-4314-8139-E6C09BE6966B}" type="slidenum">
              <a:rPr lang="en-IN" smtClean="0"/>
              <a:t>17</a:t>
            </a:fld>
            <a:endParaRPr lang="en-IN"/>
          </a:p>
        </p:txBody>
      </p:sp>
    </p:spTree>
    <p:extLst>
      <p:ext uri="{BB962C8B-B14F-4D97-AF65-F5344CB8AC3E}">
        <p14:creationId xmlns:p14="http://schemas.microsoft.com/office/powerpoint/2010/main" val="1365373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0DEE87-27EB-6FE8-5676-BAB97FBEF452}"/>
              </a:ext>
            </a:extLst>
          </p:cNvPr>
          <p:cNvPicPr>
            <a:picLocks noChangeAspect="1"/>
          </p:cNvPicPr>
          <p:nvPr/>
        </p:nvPicPr>
        <p:blipFill>
          <a:blip r:embed="rId2"/>
          <a:stretch>
            <a:fillRect/>
          </a:stretch>
        </p:blipFill>
        <p:spPr>
          <a:xfrm>
            <a:off x="513574" y="1290332"/>
            <a:ext cx="8993606" cy="5091615"/>
          </a:xfrm>
          <a:prstGeom prst="rect">
            <a:avLst/>
          </a:prstGeom>
        </p:spPr>
      </p:pic>
      <p:sp>
        <p:nvSpPr>
          <p:cNvPr id="2" name="Footer Placeholder 1">
            <a:extLst>
              <a:ext uri="{FF2B5EF4-FFF2-40B4-BE49-F238E27FC236}">
                <a16:creationId xmlns:a16="http://schemas.microsoft.com/office/drawing/2014/main" id="{D07F56A8-BD4C-56E1-9FF2-AC163598405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41198E39-1400-66D4-8B4A-7975D921BE62}"/>
              </a:ext>
            </a:extLst>
          </p:cNvPr>
          <p:cNvSpPr>
            <a:spLocks noGrp="1"/>
          </p:cNvSpPr>
          <p:nvPr>
            <p:ph type="sldNum" sz="quarter" idx="12"/>
          </p:nvPr>
        </p:nvSpPr>
        <p:spPr/>
        <p:txBody>
          <a:bodyPr/>
          <a:lstStyle/>
          <a:p>
            <a:fld id="{8B49CD6B-C1B8-4314-8139-E6C09BE6966B}" type="slidenum">
              <a:rPr lang="en-IN" smtClean="0"/>
              <a:t>18</a:t>
            </a:fld>
            <a:endParaRPr lang="en-IN"/>
          </a:p>
        </p:txBody>
      </p:sp>
    </p:spTree>
    <p:extLst>
      <p:ext uri="{BB962C8B-B14F-4D97-AF65-F5344CB8AC3E}">
        <p14:creationId xmlns:p14="http://schemas.microsoft.com/office/powerpoint/2010/main" val="1064434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6DB790-583F-70B8-CB7D-D92B4F6898CE}"/>
              </a:ext>
            </a:extLst>
          </p:cNvPr>
          <p:cNvSpPr txBox="1"/>
          <p:nvPr/>
        </p:nvSpPr>
        <p:spPr>
          <a:xfrm>
            <a:off x="625642" y="985767"/>
            <a:ext cx="9144000" cy="2812565"/>
          </a:xfrm>
          <a:prstGeom prst="rect">
            <a:avLst/>
          </a:prstGeom>
          <a:noFill/>
        </p:spPr>
        <p:txBody>
          <a:bodyPr wrap="square">
            <a:spAutoFit/>
          </a:bodyPr>
          <a:lstStyle/>
          <a:p>
            <a:pPr>
              <a:lnSpc>
                <a:spcPct val="150000"/>
              </a:lnSpc>
            </a:pPr>
            <a:r>
              <a:rPr lang="en-US" sz="2400" b="1" dirty="0">
                <a:latin typeface="Times New Roman" panose="02020603050405020304" pitchFamily="18" charset="0"/>
                <a:cs typeface="Times New Roman" panose="02020603050405020304" pitchFamily="18" charset="0"/>
              </a:rPr>
              <a:t>The two basic building blocks of all encryption techniques are</a:t>
            </a:r>
          </a:p>
          <a:p>
            <a:pPr marL="285750" indent="-285750">
              <a:lnSpc>
                <a:spcPct val="150000"/>
              </a:lnSpc>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 substitution </a:t>
            </a:r>
          </a:p>
          <a:p>
            <a:pPr marL="285750" indent="-285750">
              <a:lnSpc>
                <a:spcPct val="150000"/>
              </a:lnSpc>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 transposition.</a:t>
            </a:r>
          </a:p>
          <a:p>
            <a:pPr>
              <a:lnSpc>
                <a:spcPct val="150000"/>
              </a:lnSpc>
            </a:pPr>
            <a:endParaRPr lang="en-US" dirty="0">
              <a:latin typeface="Times New Roman" panose="02020603050405020304" pitchFamily="18" charset="0"/>
              <a:cs typeface="Times New Roman" panose="02020603050405020304" pitchFamily="18" charset="0"/>
            </a:endParaRPr>
          </a:p>
          <a:p>
            <a:pPr>
              <a:lnSpc>
                <a:spcPct val="150000"/>
              </a:lnSpc>
            </a:pPr>
            <a:r>
              <a:rPr lang="en-IN" sz="2400" b="1" dirty="0">
                <a:latin typeface="Times New Roman" panose="02020603050405020304" pitchFamily="18" charset="0"/>
                <a:cs typeface="Times New Roman" panose="02020603050405020304" pitchFamily="18" charset="0"/>
              </a:rPr>
              <a:t>SUBSTITUTION TECHNIQUES</a:t>
            </a:r>
          </a:p>
          <a:p>
            <a:pPr marL="285750" indent="-285750">
              <a:lnSpc>
                <a:spcPct val="150000"/>
              </a:lnSpc>
              <a:buFont typeface="Wingdings" panose="05000000000000000000" pitchFamily="2" charset="2"/>
              <a:buChar char="§"/>
            </a:pP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03AB82A-7810-6D9F-9A45-13DFA6FED18C}"/>
              </a:ext>
            </a:extLst>
          </p:cNvPr>
          <p:cNvSpPr txBox="1"/>
          <p:nvPr/>
        </p:nvSpPr>
        <p:spPr>
          <a:xfrm>
            <a:off x="838821" y="3429000"/>
            <a:ext cx="10812378" cy="2120068"/>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substitution technique</a:t>
            </a:r>
            <a:r>
              <a:rPr lang="en-US" dirty="0">
                <a:latin typeface="Times New Roman" panose="02020603050405020304" pitchFamily="18" charset="0"/>
                <a:cs typeface="Times New Roman" panose="02020603050405020304" pitchFamily="18" charset="0"/>
              </a:rPr>
              <a:t> is one in which the letters of plaintext are replaced by other letters or by numbers or symbols.</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plaintext is viewed as a sequence of bits, then substitution involves replacing plaintext bit patterns with ciphertext bit patterns. </a:t>
            </a:r>
          </a:p>
          <a:p>
            <a:pPr>
              <a:lnSpc>
                <a:spcPct val="150000"/>
              </a:lnSpc>
            </a:pP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A56C5781-C5DB-F1E2-C5E8-88F60CA8F9AB}"/>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84664754-F167-5225-1A3F-00FC4D6F159B}"/>
              </a:ext>
            </a:extLst>
          </p:cNvPr>
          <p:cNvSpPr>
            <a:spLocks noGrp="1"/>
          </p:cNvSpPr>
          <p:nvPr>
            <p:ph type="sldNum" sz="quarter" idx="12"/>
          </p:nvPr>
        </p:nvSpPr>
        <p:spPr/>
        <p:txBody>
          <a:bodyPr/>
          <a:lstStyle/>
          <a:p>
            <a:fld id="{8B49CD6B-C1B8-4314-8139-E6C09BE6966B}" type="slidenum">
              <a:rPr lang="en-IN" smtClean="0"/>
              <a:t>19</a:t>
            </a:fld>
            <a:endParaRPr lang="en-IN"/>
          </a:p>
        </p:txBody>
      </p:sp>
    </p:spTree>
    <p:extLst>
      <p:ext uri="{BB962C8B-B14F-4D97-AF65-F5344CB8AC3E}">
        <p14:creationId xmlns:p14="http://schemas.microsoft.com/office/powerpoint/2010/main" val="2171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C0F195-F123-D48E-A63E-958CF6F1ACF9}"/>
              </a:ext>
            </a:extLst>
          </p:cNvPr>
          <p:cNvSpPr txBox="1"/>
          <p:nvPr/>
        </p:nvSpPr>
        <p:spPr>
          <a:xfrm>
            <a:off x="2903621" y="1018492"/>
            <a:ext cx="6096000" cy="461665"/>
          </a:xfrm>
          <a:prstGeom prst="rect">
            <a:avLst/>
          </a:prstGeom>
          <a:noFill/>
        </p:spPr>
        <p:txBody>
          <a:bodyPr wrap="square">
            <a:spAutoFit/>
          </a:bodyPr>
          <a:lstStyle/>
          <a:p>
            <a:pPr algn="ctr"/>
            <a:r>
              <a:rPr lang="fr-FR" sz="2400" dirty="0">
                <a:latin typeface="Times New Roman" panose="02020603050405020304" pitchFamily="18" charset="0"/>
                <a:cs typeface="Times New Roman" panose="02020603050405020304" pitchFamily="18" charset="0"/>
              </a:rPr>
              <a:t>MODULE 1</a:t>
            </a:r>
            <a:endParaRPr lang="en-IN" sz="24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4E1DF85-D434-7DCC-A61C-DF218DADA2C2}"/>
              </a:ext>
            </a:extLst>
          </p:cNvPr>
          <p:cNvSpPr txBox="1"/>
          <p:nvPr/>
        </p:nvSpPr>
        <p:spPr>
          <a:xfrm>
            <a:off x="320842" y="1668379"/>
            <a:ext cx="11534274" cy="3920560"/>
          </a:xfrm>
          <a:prstGeom prst="rect">
            <a:avLst/>
          </a:prstGeom>
          <a:noFill/>
        </p:spPr>
        <p:txBody>
          <a:bodyPr wrap="square">
            <a:spAutoFit/>
          </a:bodyPr>
          <a:lstStyle/>
          <a:p>
            <a:pPr>
              <a:lnSpc>
                <a:spcPct val="150000"/>
              </a:lnSpc>
            </a:pPr>
            <a:r>
              <a:rPr lang="en-US" sz="2400" b="1" dirty="0">
                <a:latin typeface="Times New Roman" panose="02020603050405020304" pitchFamily="18" charset="0"/>
                <a:cs typeface="Times New Roman" panose="02020603050405020304" pitchFamily="18" charset="0"/>
              </a:rPr>
              <a:t>Foundations: </a:t>
            </a:r>
          </a:p>
          <a:p>
            <a:pPr>
              <a:lnSpc>
                <a:spcPct val="150000"/>
              </a:lnSpc>
            </a:pPr>
            <a:r>
              <a:rPr lang="en-US" dirty="0">
                <a:latin typeface="Times New Roman" panose="02020603050405020304" pitchFamily="18" charset="0"/>
                <a:cs typeface="Times New Roman" panose="02020603050405020304" pitchFamily="18" charset="0"/>
              </a:rPr>
              <a:t>• A Message </a:t>
            </a:r>
            <a:r>
              <a:rPr lang="en-US" b="1" dirty="0">
                <a:latin typeface="Times New Roman" panose="02020603050405020304" pitchFamily="18" charset="0"/>
                <a:cs typeface="Times New Roman" panose="02020603050405020304" pitchFamily="18" charset="0"/>
              </a:rPr>
              <a:t>is plaintext (PT)</a:t>
            </a:r>
            <a:r>
              <a:rPr lang="en-US" dirty="0">
                <a:latin typeface="Times New Roman" panose="02020603050405020304" pitchFamily="18" charset="0"/>
                <a:cs typeface="Times New Roman" panose="02020603050405020304" pitchFamily="18" charset="0"/>
              </a:rPr>
              <a:t>. </a:t>
            </a:r>
          </a:p>
          <a:p>
            <a:pPr>
              <a:lnSpc>
                <a:spcPct val="150000"/>
              </a:lnSpc>
            </a:pPr>
            <a:r>
              <a:rPr lang="en-US" dirty="0">
                <a:latin typeface="Times New Roman" panose="02020603050405020304" pitchFamily="18" charset="0"/>
                <a:cs typeface="Times New Roman" panose="02020603050405020304" pitchFamily="18" charset="0"/>
              </a:rPr>
              <a:t>• The process of disguising a message in such a way as to hide its substance </a:t>
            </a:r>
            <a:r>
              <a:rPr lang="en-US" b="1" dirty="0">
                <a:latin typeface="Times New Roman" panose="02020603050405020304" pitchFamily="18" charset="0"/>
                <a:cs typeface="Times New Roman" panose="02020603050405020304" pitchFamily="18" charset="0"/>
              </a:rPr>
              <a:t>is encryption (E)</a:t>
            </a:r>
            <a:r>
              <a:rPr lang="en-US" dirty="0">
                <a:latin typeface="Times New Roman" panose="02020603050405020304" pitchFamily="18" charset="0"/>
                <a:cs typeface="Times New Roman" panose="02020603050405020304" pitchFamily="18" charset="0"/>
              </a:rPr>
              <a:t>. </a:t>
            </a:r>
          </a:p>
          <a:p>
            <a:pPr>
              <a:lnSpc>
                <a:spcPct val="150000"/>
              </a:lnSpc>
            </a:pPr>
            <a:r>
              <a:rPr lang="en-US" dirty="0">
                <a:latin typeface="Times New Roman" panose="02020603050405020304" pitchFamily="18" charset="0"/>
                <a:cs typeface="Times New Roman" panose="02020603050405020304" pitchFamily="18" charset="0"/>
              </a:rPr>
              <a:t>• An encrypted message </a:t>
            </a:r>
            <a:r>
              <a:rPr lang="en-US" b="1" dirty="0">
                <a:latin typeface="Times New Roman" panose="02020603050405020304" pitchFamily="18" charset="0"/>
                <a:cs typeface="Times New Roman" panose="02020603050405020304" pitchFamily="18" charset="0"/>
              </a:rPr>
              <a:t>is</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ciphertext (C)</a:t>
            </a:r>
            <a:r>
              <a:rPr lang="en-US" dirty="0">
                <a:latin typeface="Times New Roman" panose="02020603050405020304" pitchFamily="18" charset="0"/>
                <a:cs typeface="Times New Roman" panose="02020603050405020304" pitchFamily="18" charset="0"/>
              </a:rPr>
              <a:t>. </a:t>
            </a:r>
          </a:p>
          <a:p>
            <a:pPr>
              <a:lnSpc>
                <a:spcPct val="150000"/>
              </a:lnSpc>
            </a:pPr>
            <a:r>
              <a:rPr lang="en-US" dirty="0">
                <a:latin typeface="Times New Roman" panose="02020603050405020304" pitchFamily="18" charset="0"/>
                <a:cs typeface="Times New Roman" panose="02020603050405020304" pitchFamily="18" charset="0"/>
              </a:rPr>
              <a:t>• The process of turning ciphertext back into plaintext </a:t>
            </a:r>
            <a:r>
              <a:rPr lang="en-US" b="1" dirty="0">
                <a:latin typeface="Times New Roman" panose="02020603050405020304" pitchFamily="18" charset="0"/>
                <a:cs typeface="Times New Roman" panose="02020603050405020304" pitchFamily="18" charset="0"/>
              </a:rPr>
              <a:t>is decryption (D). </a:t>
            </a:r>
          </a:p>
          <a:p>
            <a:pPr>
              <a:lnSpc>
                <a:spcPct val="150000"/>
              </a:lnSpc>
            </a:pPr>
            <a:r>
              <a:rPr lang="en-US" dirty="0">
                <a:latin typeface="Times New Roman" panose="02020603050405020304" pitchFamily="18" charset="0"/>
                <a:cs typeface="Times New Roman" panose="02020603050405020304" pitchFamily="18" charset="0"/>
              </a:rPr>
              <a:t>• The art of keeping messages secure </a:t>
            </a:r>
            <a:r>
              <a:rPr lang="en-US" b="1" dirty="0">
                <a:latin typeface="Times New Roman" panose="02020603050405020304" pitchFamily="18" charset="0"/>
                <a:cs typeface="Times New Roman" panose="02020603050405020304" pitchFamily="18" charset="0"/>
              </a:rPr>
              <a:t>is cryptography</a:t>
            </a:r>
            <a:r>
              <a:rPr lang="en-US" dirty="0">
                <a:latin typeface="Times New Roman" panose="02020603050405020304" pitchFamily="18" charset="0"/>
                <a:cs typeface="Times New Roman" panose="02020603050405020304" pitchFamily="18" charset="0"/>
              </a:rPr>
              <a:t>, and it is practiced by cryptographers. </a:t>
            </a:r>
          </a:p>
          <a:p>
            <a:pPr>
              <a:lnSpc>
                <a:spcPct val="150000"/>
              </a:lnSpc>
            </a:pPr>
            <a:r>
              <a:rPr lang="en-US" dirty="0">
                <a:latin typeface="Times New Roman" panose="02020603050405020304" pitchFamily="18" charset="0"/>
                <a:cs typeface="Times New Roman" panose="02020603050405020304" pitchFamily="18" charset="0"/>
              </a:rPr>
              <a:t>• Cryptanalysts are practitioners of cryptanalysis. </a:t>
            </a:r>
          </a:p>
          <a:p>
            <a:pPr>
              <a:lnSpc>
                <a:spcPct val="150000"/>
              </a:lnSpc>
            </a:pPr>
            <a:r>
              <a:rPr lang="en-US" dirty="0">
                <a:latin typeface="Times New Roman" panose="02020603050405020304" pitchFamily="18" charset="0"/>
                <a:cs typeface="Times New Roman" panose="02020603050405020304" pitchFamily="18" charset="0"/>
              </a:rPr>
              <a:t>• The branch of mathematics encompassing both cryptography and cryptanalysis is cryptology and its practitioners are cryptologists.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2312AB32-2749-1DAF-FF8F-1F134575066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7B4A3D6D-E404-76D1-67D8-8C393B73FF6C}"/>
              </a:ext>
            </a:extLst>
          </p:cNvPr>
          <p:cNvSpPr>
            <a:spLocks noGrp="1"/>
          </p:cNvSpPr>
          <p:nvPr>
            <p:ph type="sldNum" sz="quarter" idx="12"/>
          </p:nvPr>
        </p:nvSpPr>
        <p:spPr/>
        <p:txBody>
          <a:bodyPr/>
          <a:lstStyle/>
          <a:p>
            <a:fld id="{8B49CD6B-C1B8-4314-8139-E6C09BE6966B}" type="slidenum">
              <a:rPr lang="en-IN" smtClean="0"/>
              <a:t>2</a:t>
            </a:fld>
            <a:endParaRPr lang="en-IN"/>
          </a:p>
        </p:txBody>
      </p:sp>
    </p:spTree>
    <p:extLst>
      <p:ext uri="{BB962C8B-B14F-4D97-AF65-F5344CB8AC3E}">
        <p14:creationId xmlns:p14="http://schemas.microsoft.com/office/powerpoint/2010/main" val="1370917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94C56E-C720-CC52-BD23-ADA02425C2A1}"/>
              </a:ext>
            </a:extLst>
          </p:cNvPr>
          <p:cNvSpPr txBox="1"/>
          <p:nvPr/>
        </p:nvSpPr>
        <p:spPr>
          <a:xfrm>
            <a:off x="609600" y="1050954"/>
            <a:ext cx="9480884" cy="1935402"/>
          </a:xfrm>
          <a:prstGeom prst="rect">
            <a:avLst/>
          </a:prstGeom>
          <a:noFill/>
        </p:spPr>
        <p:txBody>
          <a:bodyPr wrap="square">
            <a:spAutoFit/>
          </a:bodyPr>
          <a:lstStyle/>
          <a:p>
            <a:pPr>
              <a:lnSpc>
                <a:spcPct val="150000"/>
              </a:lnSpc>
            </a:pPr>
            <a:r>
              <a:rPr lang="en-US" sz="2800" b="1" u="sng" dirty="0">
                <a:latin typeface="Times New Roman" panose="02020603050405020304" pitchFamily="18" charset="0"/>
                <a:cs typeface="Times New Roman" panose="02020603050405020304" pitchFamily="18" charset="0"/>
              </a:rPr>
              <a:t>Caesar Cipher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earliest known, and the simplest use of a substitution cipher was by Julius Caesar.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Caesar cipher involves replacing each letter of the alphabet with the letter standing three places further down the alphabet. For example, </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8622888-49F2-DD0A-C709-D382875FA7BE}"/>
              </a:ext>
            </a:extLst>
          </p:cNvPr>
          <p:cNvPicPr>
            <a:picLocks noChangeAspect="1"/>
          </p:cNvPicPr>
          <p:nvPr/>
        </p:nvPicPr>
        <p:blipFill>
          <a:blip r:embed="rId2"/>
          <a:stretch>
            <a:fillRect/>
          </a:stretch>
        </p:blipFill>
        <p:spPr>
          <a:xfrm>
            <a:off x="609600" y="2986356"/>
            <a:ext cx="9930063" cy="2570246"/>
          </a:xfrm>
          <a:prstGeom prst="rect">
            <a:avLst/>
          </a:prstGeom>
        </p:spPr>
      </p:pic>
      <p:sp>
        <p:nvSpPr>
          <p:cNvPr id="2" name="Footer Placeholder 1">
            <a:extLst>
              <a:ext uri="{FF2B5EF4-FFF2-40B4-BE49-F238E27FC236}">
                <a16:creationId xmlns:a16="http://schemas.microsoft.com/office/drawing/2014/main" id="{C1728CB3-0DAB-9B60-28E6-A4907A81D75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958A29E-59F7-BABD-08D7-345CB78AC503}"/>
              </a:ext>
            </a:extLst>
          </p:cNvPr>
          <p:cNvSpPr>
            <a:spLocks noGrp="1"/>
          </p:cNvSpPr>
          <p:nvPr>
            <p:ph type="sldNum" sz="quarter" idx="12"/>
          </p:nvPr>
        </p:nvSpPr>
        <p:spPr/>
        <p:txBody>
          <a:bodyPr/>
          <a:lstStyle/>
          <a:p>
            <a:fld id="{8B49CD6B-C1B8-4314-8139-E6C09BE6966B}" type="slidenum">
              <a:rPr lang="en-IN" smtClean="0"/>
              <a:t>20</a:t>
            </a:fld>
            <a:endParaRPr lang="en-IN"/>
          </a:p>
        </p:txBody>
      </p:sp>
    </p:spTree>
    <p:extLst>
      <p:ext uri="{BB962C8B-B14F-4D97-AF65-F5344CB8AC3E}">
        <p14:creationId xmlns:p14="http://schemas.microsoft.com/office/powerpoint/2010/main" val="2782117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490E2B-C21C-76E0-F716-9413021BD729}"/>
              </a:ext>
            </a:extLst>
          </p:cNvPr>
          <p:cNvPicPr>
            <a:picLocks noChangeAspect="1"/>
          </p:cNvPicPr>
          <p:nvPr/>
        </p:nvPicPr>
        <p:blipFill>
          <a:blip r:embed="rId2"/>
          <a:stretch>
            <a:fillRect/>
          </a:stretch>
        </p:blipFill>
        <p:spPr>
          <a:xfrm>
            <a:off x="662890" y="1256464"/>
            <a:ext cx="8410325" cy="2003259"/>
          </a:xfrm>
          <a:prstGeom prst="rect">
            <a:avLst/>
          </a:prstGeom>
        </p:spPr>
      </p:pic>
      <p:sp>
        <p:nvSpPr>
          <p:cNvPr id="5" name="TextBox 4">
            <a:extLst>
              <a:ext uri="{FF2B5EF4-FFF2-40B4-BE49-F238E27FC236}">
                <a16:creationId xmlns:a16="http://schemas.microsoft.com/office/drawing/2014/main" id="{5DC1DB0E-6F69-9E1D-AEC9-A7E0D87CE4D8}"/>
              </a:ext>
            </a:extLst>
          </p:cNvPr>
          <p:cNvSpPr txBox="1"/>
          <p:nvPr/>
        </p:nvSpPr>
        <p:spPr>
          <a:xfrm>
            <a:off x="733675" y="3263842"/>
            <a:ext cx="6096000" cy="400110"/>
          </a:xfrm>
          <a:prstGeom prst="rect">
            <a:avLst/>
          </a:prstGeom>
          <a:noFill/>
        </p:spPr>
        <p:txBody>
          <a:bodyPr wrap="square">
            <a:spAutoFit/>
          </a:bodyPr>
          <a:lstStyle/>
          <a:p>
            <a:r>
              <a:rPr lang="en-US" sz="2000" b="1" dirty="0">
                <a:latin typeface="Times New Roman" panose="02020603050405020304" pitchFamily="18" charset="0"/>
                <a:cs typeface="Times New Roman" panose="02020603050405020304" pitchFamily="18" charset="0"/>
              </a:rPr>
              <a:t>Then the algorithm can be expressed as follows.</a:t>
            </a:r>
            <a:endParaRPr lang="en-IN" sz="2000" b="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671E2656-5323-5F25-0C55-F10655A55E5C}"/>
              </a:ext>
            </a:extLst>
          </p:cNvPr>
          <p:cNvSpPr txBox="1"/>
          <p:nvPr/>
        </p:nvSpPr>
        <p:spPr>
          <a:xfrm>
            <a:off x="733675" y="3663952"/>
            <a:ext cx="10383504" cy="2535566"/>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For each plaintext letter p, substitute the ciphertext letter C</a:t>
            </a:r>
          </a:p>
          <a:p>
            <a:pPr>
              <a:lnSpc>
                <a:spcPct val="150000"/>
              </a:lnSpc>
            </a:pPr>
            <a:r>
              <a:rPr lang="da-DK" dirty="0">
                <a:latin typeface="Times New Roman" panose="02020603050405020304" pitchFamily="18" charset="0"/>
                <a:cs typeface="Times New Roman" panose="02020603050405020304" pitchFamily="18" charset="0"/>
              </a:rPr>
              <a:t>C = E(3, p) = (p + 3) mod 26 </a:t>
            </a:r>
          </a:p>
          <a:p>
            <a:pPr>
              <a:lnSpc>
                <a:spcPct val="150000"/>
              </a:lnSpc>
            </a:pPr>
            <a:r>
              <a:rPr lang="en-US" dirty="0">
                <a:latin typeface="Times New Roman" panose="02020603050405020304" pitchFamily="18" charset="0"/>
                <a:cs typeface="Times New Roman" panose="02020603050405020304" pitchFamily="18" charset="0"/>
              </a:rPr>
              <a:t>A shift may be of any amount, so that the general Caesar algorithm is </a:t>
            </a:r>
          </a:p>
          <a:p>
            <a:pPr>
              <a:lnSpc>
                <a:spcPct val="150000"/>
              </a:lnSpc>
            </a:pPr>
            <a:r>
              <a:rPr lang="en-US" dirty="0">
                <a:latin typeface="Times New Roman" panose="02020603050405020304" pitchFamily="18" charset="0"/>
                <a:cs typeface="Times New Roman" panose="02020603050405020304" pitchFamily="18" charset="0"/>
              </a:rPr>
              <a:t>C = E(k, p) = (p + k) mod 26                       </a:t>
            </a:r>
            <a:r>
              <a:rPr lang="en-IN" dirty="0">
                <a:latin typeface="Times New Roman" panose="02020603050405020304" pitchFamily="18" charset="0"/>
                <a:cs typeface="Times New Roman" panose="02020603050405020304" pitchFamily="18" charset="0"/>
              </a:rPr>
              <a:t>(1)</a:t>
            </a:r>
          </a:p>
          <a:p>
            <a:pPr>
              <a:lnSpc>
                <a:spcPct val="150000"/>
              </a:lnSpc>
            </a:pPr>
            <a:r>
              <a:rPr lang="en-US" dirty="0">
                <a:latin typeface="Times New Roman" panose="02020603050405020304" pitchFamily="18" charset="0"/>
                <a:cs typeface="Times New Roman" panose="02020603050405020304" pitchFamily="18" charset="0"/>
              </a:rPr>
              <a:t>where k takes on a value in the range 1 to 25. The decryption algorithm is simply </a:t>
            </a:r>
          </a:p>
          <a:p>
            <a:pPr>
              <a:lnSpc>
                <a:spcPct val="150000"/>
              </a:lnSpc>
            </a:pPr>
            <a:r>
              <a:rPr lang="en-US" dirty="0">
                <a:latin typeface="Times New Roman" panose="02020603050405020304" pitchFamily="18" charset="0"/>
                <a:cs typeface="Times New Roman" panose="02020603050405020304" pitchFamily="18" charset="0"/>
              </a:rPr>
              <a:t>p = D(k, C) = (C - k) mod 26                        (2)</a:t>
            </a:r>
            <a:r>
              <a:rPr lang="en-IN" dirty="0">
                <a:latin typeface="Times New Roman" panose="02020603050405020304" pitchFamily="18" charset="0"/>
                <a:cs typeface="Times New Roman" panose="02020603050405020304" pitchFamily="18" charset="0"/>
              </a:rPr>
              <a:t> </a:t>
            </a:r>
          </a:p>
        </p:txBody>
      </p:sp>
      <p:sp>
        <p:nvSpPr>
          <p:cNvPr id="2" name="Footer Placeholder 1">
            <a:extLst>
              <a:ext uri="{FF2B5EF4-FFF2-40B4-BE49-F238E27FC236}">
                <a16:creationId xmlns:a16="http://schemas.microsoft.com/office/drawing/2014/main" id="{A1761D13-4C67-3268-C02C-BCA8A02CC23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8F29BC15-7415-21C3-857A-B9AA50EFF364}"/>
              </a:ext>
            </a:extLst>
          </p:cNvPr>
          <p:cNvSpPr>
            <a:spLocks noGrp="1"/>
          </p:cNvSpPr>
          <p:nvPr>
            <p:ph type="sldNum" sz="quarter" idx="12"/>
          </p:nvPr>
        </p:nvSpPr>
        <p:spPr/>
        <p:txBody>
          <a:bodyPr/>
          <a:lstStyle/>
          <a:p>
            <a:fld id="{8B49CD6B-C1B8-4314-8139-E6C09BE6966B}" type="slidenum">
              <a:rPr lang="en-IN" smtClean="0"/>
              <a:t>21</a:t>
            </a:fld>
            <a:endParaRPr lang="en-IN"/>
          </a:p>
        </p:txBody>
      </p:sp>
    </p:spTree>
    <p:extLst>
      <p:ext uri="{BB962C8B-B14F-4D97-AF65-F5344CB8AC3E}">
        <p14:creationId xmlns:p14="http://schemas.microsoft.com/office/powerpoint/2010/main" val="1179610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76674D-7E52-88FD-0806-C844B3D05EBC}"/>
              </a:ext>
            </a:extLst>
          </p:cNvPr>
          <p:cNvSpPr txBox="1"/>
          <p:nvPr/>
        </p:nvSpPr>
        <p:spPr>
          <a:xfrm>
            <a:off x="288758" y="1506178"/>
            <a:ext cx="10202779" cy="1704569"/>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Three important characteristics of this problem enabled us to use a bruteforce cryptanalysis: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 encryption and decryption algorithms are known. </a:t>
            </a:r>
          </a:p>
          <a:p>
            <a:pPr>
              <a:lnSpc>
                <a:spcPct val="150000"/>
              </a:lnSpc>
            </a:pPr>
            <a:r>
              <a:rPr lang="en-US" dirty="0">
                <a:latin typeface="Times New Roman" panose="02020603050405020304" pitchFamily="18" charset="0"/>
                <a:cs typeface="Times New Roman" panose="02020603050405020304" pitchFamily="18" charset="0"/>
              </a:rPr>
              <a:t>2. There are only 25 keys to try. </a:t>
            </a:r>
          </a:p>
          <a:p>
            <a:pPr>
              <a:lnSpc>
                <a:spcPct val="150000"/>
              </a:lnSpc>
            </a:pPr>
            <a:r>
              <a:rPr lang="en-US" dirty="0">
                <a:latin typeface="Times New Roman" panose="02020603050405020304" pitchFamily="18" charset="0"/>
                <a:cs typeface="Times New Roman" panose="02020603050405020304" pitchFamily="18" charset="0"/>
              </a:rPr>
              <a:t>3. The language of the plaintext is known and easily recognizable.</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417208E9-E61F-D04E-58AC-88F558E8B774}"/>
              </a:ext>
            </a:extLst>
          </p:cNvPr>
          <p:cNvPicPr>
            <a:picLocks noChangeAspect="1"/>
          </p:cNvPicPr>
          <p:nvPr/>
        </p:nvPicPr>
        <p:blipFill>
          <a:blip r:embed="rId2"/>
          <a:srcRect l="6592" t="3001" r="6125" b="6857"/>
          <a:stretch>
            <a:fillRect/>
          </a:stretch>
        </p:blipFill>
        <p:spPr>
          <a:xfrm>
            <a:off x="6609348" y="1716505"/>
            <a:ext cx="4459704" cy="5141495"/>
          </a:xfrm>
          <a:prstGeom prst="rect">
            <a:avLst/>
          </a:prstGeom>
        </p:spPr>
      </p:pic>
      <p:sp>
        <p:nvSpPr>
          <p:cNvPr id="9" name="TextBox 8">
            <a:extLst>
              <a:ext uri="{FF2B5EF4-FFF2-40B4-BE49-F238E27FC236}">
                <a16:creationId xmlns:a16="http://schemas.microsoft.com/office/drawing/2014/main" id="{AC5A336D-A20A-1800-41DC-EBA8B06D1E86}"/>
              </a:ext>
            </a:extLst>
          </p:cNvPr>
          <p:cNvSpPr txBox="1"/>
          <p:nvPr/>
        </p:nvSpPr>
        <p:spPr>
          <a:xfrm>
            <a:off x="288758" y="3137950"/>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Brute-Force Cryptanalysis of Caesar Cipher </a:t>
            </a:r>
            <a:endParaRPr lang="en-IN" dirty="0">
              <a:latin typeface="Times New Roman" panose="02020603050405020304" pitchFamily="18" charset="0"/>
              <a:cs typeface="Times New Roman" panose="02020603050405020304" pitchFamily="18" charset="0"/>
            </a:endParaRPr>
          </a:p>
        </p:txBody>
      </p:sp>
      <p:pic>
        <p:nvPicPr>
          <p:cNvPr id="18" name="Picture 17">
            <a:extLst>
              <a:ext uri="{FF2B5EF4-FFF2-40B4-BE49-F238E27FC236}">
                <a16:creationId xmlns:a16="http://schemas.microsoft.com/office/drawing/2014/main" id="{78DFD5E8-017D-18AE-A36C-663D22FAA238}"/>
              </a:ext>
            </a:extLst>
          </p:cNvPr>
          <p:cNvPicPr>
            <a:picLocks noChangeAspect="1"/>
          </p:cNvPicPr>
          <p:nvPr/>
        </p:nvPicPr>
        <p:blipFill>
          <a:blip r:embed="rId3"/>
          <a:stretch>
            <a:fillRect/>
          </a:stretch>
        </p:blipFill>
        <p:spPr>
          <a:xfrm>
            <a:off x="288758" y="3594456"/>
            <a:ext cx="5807242" cy="2100491"/>
          </a:xfrm>
          <a:prstGeom prst="rect">
            <a:avLst/>
          </a:prstGeom>
        </p:spPr>
      </p:pic>
      <p:sp>
        <p:nvSpPr>
          <p:cNvPr id="20" name="TextBox 19">
            <a:extLst>
              <a:ext uri="{FF2B5EF4-FFF2-40B4-BE49-F238E27FC236}">
                <a16:creationId xmlns:a16="http://schemas.microsoft.com/office/drawing/2014/main" id="{1D46253F-3449-234D-F46F-D93416E43C2D}"/>
              </a:ext>
            </a:extLst>
          </p:cNvPr>
          <p:cNvSpPr txBox="1"/>
          <p:nvPr/>
        </p:nvSpPr>
        <p:spPr>
          <a:xfrm>
            <a:off x="1122948" y="5623116"/>
            <a:ext cx="6096000" cy="307777"/>
          </a:xfrm>
          <a:prstGeom prst="rect">
            <a:avLst/>
          </a:prstGeom>
          <a:noFill/>
        </p:spPr>
        <p:txBody>
          <a:bodyPr wrap="square">
            <a:spAutoFit/>
          </a:bodyPr>
          <a:lstStyle/>
          <a:p>
            <a:r>
              <a:rPr lang="en-IN" sz="1400" dirty="0">
                <a:latin typeface="Times New Roman" panose="02020603050405020304" pitchFamily="18" charset="0"/>
                <a:cs typeface="Times New Roman" panose="02020603050405020304" pitchFamily="18" charset="0"/>
              </a:rPr>
              <a:t>Sample of Compressed Text </a:t>
            </a:r>
          </a:p>
        </p:txBody>
      </p:sp>
      <p:sp>
        <p:nvSpPr>
          <p:cNvPr id="2" name="Footer Placeholder 1">
            <a:extLst>
              <a:ext uri="{FF2B5EF4-FFF2-40B4-BE49-F238E27FC236}">
                <a16:creationId xmlns:a16="http://schemas.microsoft.com/office/drawing/2014/main" id="{0236606D-00E1-CF3F-216D-802115B64796}"/>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43C48455-58AA-462B-97CA-C9F407295CD4}"/>
              </a:ext>
            </a:extLst>
          </p:cNvPr>
          <p:cNvSpPr>
            <a:spLocks noGrp="1"/>
          </p:cNvSpPr>
          <p:nvPr>
            <p:ph type="sldNum" sz="quarter" idx="12"/>
          </p:nvPr>
        </p:nvSpPr>
        <p:spPr/>
        <p:txBody>
          <a:bodyPr/>
          <a:lstStyle/>
          <a:p>
            <a:fld id="{8B49CD6B-C1B8-4314-8139-E6C09BE6966B}" type="slidenum">
              <a:rPr lang="en-IN" smtClean="0"/>
              <a:t>22</a:t>
            </a:fld>
            <a:endParaRPr lang="en-IN"/>
          </a:p>
        </p:txBody>
      </p:sp>
    </p:spTree>
    <p:extLst>
      <p:ext uri="{BB962C8B-B14F-4D97-AF65-F5344CB8AC3E}">
        <p14:creationId xmlns:p14="http://schemas.microsoft.com/office/powerpoint/2010/main" val="3015912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B79B6B-3FC8-C506-CBE3-FE02DEA659AB}"/>
              </a:ext>
            </a:extLst>
          </p:cNvPr>
          <p:cNvSpPr txBox="1"/>
          <p:nvPr/>
        </p:nvSpPr>
        <p:spPr>
          <a:xfrm>
            <a:off x="770022" y="914401"/>
            <a:ext cx="11935326" cy="2258567"/>
          </a:xfrm>
          <a:prstGeom prst="rect">
            <a:avLst/>
          </a:prstGeom>
          <a:noFill/>
        </p:spPr>
        <p:txBody>
          <a:bodyPr wrap="square">
            <a:spAutoFit/>
          </a:bodyPr>
          <a:lstStyle/>
          <a:p>
            <a:pPr>
              <a:lnSpc>
                <a:spcPct val="150000"/>
              </a:lnSpc>
            </a:pPr>
            <a:r>
              <a:rPr lang="en-IN" sz="2400" b="1" dirty="0">
                <a:latin typeface="Times New Roman" panose="02020603050405020304" pitchFamily="18" charset="0"/>
                <a:cs typeface="Times New Roman" panose="02020603050405020304" pitchFamily="18" charset="0"/>
              </a:rPr>
              <a:t>In classical cryptography, there are four types of substitution ciphers</a:t>
            </a:r>
          </a:p>
          <a:p>
            <a:pPr marL="285750" indent="-285750">
              <a:lnSpc>
                <a:spcPct val="150000"/>
              </a:lnSpc>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 Monoalphabetic Ciphers.</a:t>
            </a:r>
          </a:p>
          <a:p>
            <a:pPr marL="285750" indent="-285750">
              <a:lnSpc>
                <a:spcPct val="150000"/>
              </a:lnSpc>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 homophonic substitution cipher.</a:t>
            </a:r>
          </a:p>
          <a:p>
            <a:pPr marL="285750" indent="-285750">
              <a:lnSpc>
                <a:spcPct val="150000"/>
              </a:lnSpc>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 Polygram substitution cipher.</a:t>
            </a:r>
          </a:p>
          <a:p>
            <a:pPr marL="285750" indent="-285750">
              <a:lnSpc>
                <a:spcPct val="150000"/>
              </a:lnSpc>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Polyalphabetic substitution cipher. </a:t>
            </a:r>
          </a:p>
        </p:txBody>
      </p:sp>
      <p:sp>
        <p:nvSpPr>
          <p:cNvPr id="5" name="TextBox 4">
            <a:extLst>
              <a:ext uri="{FF2B5EF4-FFF2-40B4-BE49-F238E27FC236}">
                <a16:creationId xmlns:a16="http://schemas.microsoft.com/office/drawing/2014/main" id="{13FEFFBD-6C93-916B-C6FE-CD9E76BF9C59}"/>
              </a:ext>
            </a:extLst>
          </p:cNvPr>
          <p:cNvSpPr txBox="1"/>
          <p:nvPr/>
        </p:nvSpPr>
        <p:spPr>
          <a:xfrm>
            <a:off x="770022" y="3685033"/>
            <a:ext cx="10844463" cy="2258567"/>
          </a:xfrm>
          <a:prstGeom prst="rect">
            <a:avLst/>
          </a:prstGeom>
          <a:noFill/>
        </p:spPr>
        <p:txBody>
          <a:bodyPr wrap="square">
            <a:spAutoFit/>
          </a:bodyPr>
          <a:lstStyle/>
          <a:p>
            <a:pPr algn="just">
              <a:lnSpc>
                <a:spcPct val="150000"/>
              </a:lnSpc>
            </a:pPr>
            <a:r>
              <a:rPr lang="en-IN" sz="2400" b="1" dirty="0">
                <a:latin typeface="Times New Roman" panose="02020603050405020304" pitchFamily="18" charset="0"/>
                <a:cs typeface="Times New Roman" panose="02020603050405020304" pitchFamily="18" charset="0"/>
              </a:rPr>
              <a:t>Monoalphabetic Ciphers</a:t>
            </a:r>
          </a:p>
          <a:p>
            <a:pPr algn="just">
              <a:lnSpc>
                <a:spcPct val="150000"/>
              </a:lnSpc>
            </a:pPr>
            <a:r>
              <a:rPr lang="en-US" dirty="0">
                <a:latin typeface="Times New Roman" panose="02020603050405020304" pitchFamily="18" charset="0"/>
                <a:cs typeface="Times New Roman" panose="02020603050405020304" pitchFamily="18" charset="0"/>
              </a:rPr>
              <a:t>A dramatic increase in the key space can be achieved by allowing an arbitrary substitution. Before proceeding, we define the term permutation. A permutation of a finite set of elements S is an ordered sequence of all the elements of S, with each element appearing exactly once. For example, if S = {a, b, c}, there are six permutations of S:</a:t>
            </a:r>
          </a:p>
          <a:p>
            <a:pPr algn="just">
              <a:lnSpc>
                <a:spcPct val="150000"/>
              </a:lnSpc>
            </a:pPr>
            <a:r>
              <a:rPr lang="en-US" dirty="0">
                <a:latin typeface="Times New Roman" panose="02020603050405020304" pitchFamily="18" charset="0"/>
                <a:cs typeface="Times New Roman" panose="02020603050405020304" pitchFamily="18" charset="0"/>
              </a:rPr>
              <a:t> </a:t>
            </a:r>
            <a:r>
              <a:rPr lang="en-IN" dirty="0">
                <a:latin typeface="Times New Roman" panose="02020603050405020304" pitchFamily="18" charset="0"/>
                <a:cs typeface="Times New Roman" panose="02020603050405020304" pitchFamily="18" charset="0"/>
              </a:rPr>
              <a:t>abc, acb, bac, bca, cab, cba</a:t>
            </a:r>
          </a:p>
        </p:txBody>
      </p:sp>
      <p:sp>
        <p:nvSpPr>
          <p:cNvPr id="2" name="Footer Placeholder 1">
            <a:extLst>
              <a:ext uri="{FF2B5EF4-FFF2-40B4-BE49-F238E27FC236}">
                <a16:creationId xmlns:a16="http://schemas.microsoft.com/office/drawing/2014/main" id="{DB6300EF-1043-BCB9-D2FD-475A823B16FE}"/>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1D2F091-FA71-E3D1-75D1-0DC9CECA6494}"/>
              </a:ext>
            </a:extLst>
          </p:cNvPr>
          <p:cNvSpPr>
            <a:spLocks noGrp="1"/>
          </p:cNvSpPr>
          <p:nvPr>
            <p:ph type="sldNum" sz="quarter" idx="12"/>
          </p:nvPr>
        </p:nvSpPr>
        <p:spPr/>
        <p:txBody>
          <a:bodyPr/>
          <a:lstStyle/>
          <a:p>
            <a:fld id="{8B49CD6B-C1B8-4314-8139-E6C09BE6966B}" type="slidenum">
              <a:rPr lang="en-IN" smtClean="0"/>
              <a:t>23</a:t>
            </a:fld>
            <a:endParaRPr lang="en-IN"/>
          </a:p>
        </p:txBody>
      </p:sp>
    </p:spTree>
    <p:extLst>
      <p:ext uri="{BB962C8B-B14F-4D97-AF65-F5344CB8AC3E}">
        <p14:creationId xmlns:p14="http://schemas.microsoft.com/office/powerpoint/2010/main" val="2180689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537BAE-4BCF-4109-A829-C76C9539DCEE}"/>
              </a:ext>
            </a:extLst>
          </p:cNvPr>
          <p:cNvPicPr>
            <a:picLocks noChangeAspect="1"/>
          </p:cNvPicPr>
          <p:nvPr/>
        </p:nvPicPr>
        <p:blipFill>
          <a:blip r:embed="rId2"/>
          <a:stretch>
            <a:fillRect/>
          </a:stretch>
        </p:blipFill>
        <p:spPr>
          <a:xfrm>
            <a:off x="1050676" y="1030435"/>
            <a:ext cx="9392904" cy="1289071"/>
          </a:xfrm>
          <a:prstGeom prst="rect">
            <a:avLst/>
          </a:prstGeom>
        </p:spPr>
      </p:pic>
      <p:sp>
        <p:nvSpPr>
          <p:cNvPr id="7" name="TextBox 6">
            <a:extLst>
              <a:ext uri="{FF2B5EF4-FFF2-40B4-BE49-F238E27FC236}">
                <a16:creationId xmlns:a16="http://schemas.microsoft.com/office/drawing/2014/main" id="{C4EC031D-D9A5-C599-B881-8010934C84F4}"/>
              </a:ext>
            </a:extLst>
          </p:cNvPr>
          <p:cNvSpPr txBox="1"/>
          <p:nvPr/>
        </p:nvSpPr>
        <p:spPr>
          <a:xfrm>
            <a:off x="532201" y="2319506"/>
            <a:ext cx="10748209" cy="1709892"/>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relative frequency of the letters can be determined and compared to a standard frequency distribution for English,</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message were long enough, this technique alone might be sufficient, but because this is a relatively short message, we cannot expect an exact match.</a:t>
            </a:r>
            <a:endParaRPr lang="en-IN"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80407C26-67B2-FABD-3F98-8E69AA18E101}"/>
              </a:ext>
            </a:extLst>
          </p:cNvPr>
          <p:cNvPicPr>
            <a:picLocks noChangeAspect="1"/>
          </p:cNvPicPr>
          <p:nvPr/>
        </p:nvPicPr>
        <p:blipFill>
          <a:blip r:embed="rId3"/>
          <a:stretch>
            <a:fillRect/>
          </a:stretch>
        </p:blipFill>
        <p:spPr>
          <a:xfrm>
            <a:off x="898358" y="4085058"/>
            <a:ext cx="9298406" cy="2224590"/>
          </a:xfrm>
          <a:prstGeom prst="rect">
            <a:avLst/>
          </a:prstGeom>
        </p:spPr>
      </p:pic>
      <p:sp>
        <p:nvSpPr>
          <p:cNvPr id="2" name="Footer Placeholder 1">
            <a:extLst>
              <a:ext uri="{FF2B5EF4-FFF2-40B4-BE49-F238E27FC236}">
                <a16:creationId xmlns:a16="http://schemas.microsoft.com/office/drawing/2014/main" id="{EC1A85B7-B652-729A-3351-8F8FA3AEF3A3}"/>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C043E9EB-E4F0-E096-E500-69822382915F}"/>
              </a:ext>
            </a:extLst>
          </p:cNvPr>
          <p:cNvSpPr>
            <a:spLocks noGrp="1"/>
          </p:cNvSpPr>
          <p:nvPr>
            <p:ph type="sldNum" sz="quarter" idx="12"/>
          </p:nvPr>
        </p:nvSpPr>
        <p:spPr/>
        <p:txBody>
          <a:bodyPr/>
          <a:lstStyle/>
          <a:p>
            <a:fld id="{8B49CD6B-C1B8-4314-8139-E6C09BE6966B}" type="slidenum">
              <a:rPr lang="en-IN" smtClean="0"/>
              <a:t>24</a:t>
            </a:fld>
            <a:endParaRPr lang="en-IN"/>
          </a:p>
        </p:txBody>
      </p:sp>
    </p:spTree>
    <p:extLst>
      <p:ext uri="{BB962C8B-B14F-4D97-AF65-F5344CB8AC3E}">
        <p14:creationId xmlns:p14="http://schemas.microsoft.com/office/powerpoint/2010/main" val="3148352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B4E7CD3-2EF8-6068-E2C7-E503FD22D73C}"/>
              </a:ext>
            </a:extLst>
          </p:cNvPr>
          <p:cNvPicPr>
            <a:picLocks noChangeAspect="1"/>
          </p:cNvPicPr>
          <p:nvPr/>
        </p:nvPicPr>
        <p:blipFill>
          <a:blip r:embed="rId2"/>
          <a:stretch>
            <a:fillRect/>
          </a:stretch>
        </p:blipFill>
        <p:spPr>
          <a:xfrm>
            <a:off x="519362" y="1138989"/>
            <a:ext cx="8656722" cy="4572000"/>
          </a:xfrm>
          <a:prstGeom prst="rect">
            <a:avLst/>
          </a:prstGeom>
        </p:spPr>
      </p:pic>
      <p:sp>
        <p:nvSpPr>
          <p:cNvPr id="7" name="TextBox 6">
            <a:extLst>
              <a:ext uri="{FF2B5EF4-FFF2-40B4-BE49-F238E27FC236}">
                <a16:creationId xmlns:a16="http://schemas.microsoft.com/office/drawing/2014/main" id="{5AB0954A-1356-C562-E335-6FC1EC6BD091}"/>
              </a:ext>
            </a:extLst>
          </p:cNvPr>
          <p:cNvSpPr txBox="1"/>
          <p:nvPr/>
        </p:nvSpPr>
        <p:spPr>
          <a:xfrm>
            <a:off x="2406316" y="5863207"/>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Relative Frequency of Letters in English Text</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1F7CDE1-95AE-BBDD-CFB4-455F6816DF7E}"/>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3803EA13-E85A-1179-3A49-CA6FC39DC83B}"/>
              </a:ext>
            </a:extLst>
          </p:cNvPr>
          <p:cNvSpPr>
            <a:spLocks noGrp="1"/>
          </p:cNvSpPr>
          <p:nvPr>
            <p:ph type="sldNum" sz="quarter" idx="12"/>
          </p:nvPr>
        </p:nvSpPr>
        <p:spPr/>
        <p:txBody>
          <a:bodyPr/>
          <a:lstStyle/>
          <a:p>
            <a:fld id="{8B49CD6B-C1B8-4314-8139-E6C09BE6966B}" type="slidenum">
              <a:rPr lang="en-IN" smtClean="0"/>
              <a:t>25</a:t>
            </a:fld>
            <a:endParaRPr lang="en-IN"/>
          </a:p>
        </p:txBody>
      </p:sp>
    </p:spTree>
    <p:extLst>
      <p:ext uri="{BB962C8B-B14F-4D97-AF65-F5344CB8AC3E}">
        <p14:creationId xmlns:p14="http://schemas.microsoft.com/office/powerpoint/2010/main" val="6247672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B3CBCF-42F2-DC51-2F57-AAF49D93E35F}"/>
              </a:ext>
            </a:extLst>
          </p:cNvPr>
          <p:cNvPicPr>
            <a:picLocks noChangeAspect="1"/>
          </p:cNvPicPr>
          <p:nvPr/>
        </p:nvPicPr>
        <p:blipFill>
          <a:blip r:embed="rId2"/>
          <a:stretch>
            <a:fillRect/>
          </a:stretch>
        </p:blipFill>
        <p:spPr>
          <a:xfrm>
            <a:off x="1553952" y="1412703"/>
            <a:ext cx="7753100" cy="1659175"/>
          </a:xfrm>
          <a:prstGeom prst="rect">
            <a:avLst/>
          </a:prstGeom>
        </p:spPr>
      </p:pic>
      <p:sp>
        <p:nvSpPr>
          <p:cNvPr id="5" name="TextBox 4">
            <a:extLst>
              <a:ext uri="{FF2B5EF4-FFF2-40B4-BE49-F238E27FC236}">
                <a16:creationId xmlns:a16="http://schemas.microsoft.com/office/drawing/2014/main" id="{38A6B1D4-44BB-1E7F-1529-5D573775E0EF}"/>
              </a:ext>
            </a:extLst>
          </p:cNvPr>
          <p:cNvSpPr txBox="1"/>
          <p:nvPr/>
        </p:nvSpPr>
        <p:spPr>
          <a:xfrm>
            <a:off x="427845" y="1219269"/>
            <a:ext cx="609600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We have </a:t>
            </a:r>
          </a:p>
        </p:txBody>
      </p:sp>
      <p:sp>
        <p:nvSpPr>
          <p:cNvPr id="7" name="TextBox 6">
            <a:extLst>
              <a:ext uri="{FF2B5EF4-FFF2-40B4-BE49-F238E27FC236}">
                <a16:creationId xmlns:a16="http://schemas.microsoft.com/office/drawing/2014/main" id="{3F62E14D-8D28-15D9-D3BC-038B8FD25F7F}"/>
              </a:ext>
            </a:extLst>
          </p:cNvPr>
          <p:cNvSpPr txBox="1"/>
          <p:nvPr/>
        </p:nvSpPr>
        <p:spPr>
          <a:xfrm>
            <a:off x="553452" y="2967335"/>
            <a:ext cx="11085095" cy="128907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Only four letters have been identified, but already we have quite a bit of the message. Continued analysis of frequencies plus trial and error should easily yield a solution from this point. The complete plaintext, with spaces added between words, follows:</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BDF74983-9878-5E3E-237D-BC1C0E7471B4}"/>
              </a:ext>
            </a:extLst>
          </p:cNvPr>
          <p:cNvPicPr>
            <a:picLocks noChangeAspect="1"/>
          </p:cNvPicPr>
          <p:nvPr/>
        </p:nvPicPr>
        <p:blipFill>
          <a:blip r:embed="rId3"/>
          <a:stretch>
            <a:fillRect/>
          </a:stretch>
        </p:blipFill>
        <p:spPr>
          <a:xfrm>
            <a:off x="1267827" y="4256406"/>
            <a:ext cx="8325351" cy="1563400"/>
          </a:xfrm>
          <a:prstGeom prst="rect">
            <a:avLst/>
          </a:prstGeom>
        </p:spPr>
      </p:pic>
      <p:sp>
        <p:nvSpPr>
          <p:cNvPr id="2" name="Footer Placeholder 1">
            <a:extLst>
              <a:ext uri="{FF2B5EF4-FFF2-40B4-BE49-F238E27FC236}">
                <a16:creationId xmlns:a16="http://schemas.microsoft.com/office/drawing/2014/main" id="{3A812EA0-8E6B-55EA-CE91-8DC417B744D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AB34D25-1CE7-A547-1020-349032B3B9D3}"/>
              </a:ext>
            </a:extLst>
          </p:cNvPr>
          <p:cNvSpPr>
            <a:spLocks noGrp="1"/>
          </p:cNvSpPr>
          <p:nvPr>
            <p:ph type="sldNum" sz="quarter" idx="12"/>
          </p:nvPr>
        </p:nvSpPr>
        <p:spPr/>
        <p:txBody>
          <a:bodyPr/>
          <a:lstStyle/>
          <a:p>
            <a:fld id="{8B49CD6B-C1B8-4314-8139-E6C09BE6966B}" type="slidenum">
              <a:rPr lang="en-IN" smtClean="0"/>
              <a:t>26</a:t>
            </a:fld>
            <a:endParaRPr lang="en-IN"/>
          </a:p>
        </p:txBody>
      </p:sp>
    </p:spTree>
    <p:extLst>
      <p:ext uri="{BB962C8B-B14F-4D97-AF65-F5344CB8AC3E}">
        <p14:creationId xmlns:p14="http://schemas.microsoft.com/office/powerpoint/2010/main" val="1107792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C0B1E2-C89D-144A-9A58-E540FDDF2145}"/>
              </a:ext>
            </a:extLst>
          </p:cNvPr>
          <p:cNvSpPr txBox="1"/>
          <p:nvPr/>
        </p:nvSpPr>
        <p:spPr>
          <a:xfrm>
            <a:off x="465221" y="1363579"/>
            <a:ext cx="10651958" cy="3331938"/>
          </a:xfrm>
          <a:prstGeom prst="rect">
            <a:avLst/>
          </a:prstGeom>
          <a:noFill/>
        </p:spPr>
        <p:txBody>
          <a:bodyPr wrap="square">
            <a:spAutoFit/>
          </a:bodyPr>
          <a:lstStyle/>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Monoalphabetic ciphers are easy to break because they reflect the frequency data of the original alphabet.</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countermeasure is to provide multiple substitutes, known as homophones, for a single letter. </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Two principal methods are used in substitution ciphers to lessen the extent to which the structure of the plaintext survives in the ciphertext: </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approach is to encrypt multiple letters of plaintext.</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other is to use multiple cipher alpha bets. We briefly examine each.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9352982B-E29D-7E7E-D506-B35C6D196FE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1B819727-7185-B731-3CEA-31921201CB97}"/>
              </a:ext>
            </a:extLst>
          </p:cNvPr>
          <p:cNvSpPr>
            <a:spLocks noGrp="1"/>
          </p:cNvSpPr>
          <p:nvPr>
            <p:ph type="sldNum" sz="quarter" idx="12"/>
          </p:nvPr>
        </p:nvSpPr>
        <p:spPr/>
        <p:txBody>
          <a:bodyPr/>
          <a:lstStyle/>
          <a:p>
            <a:fld id="{8B49CD6B-C1B8-4314-8139-E6C09BE6966B}" type="slidenum">
              <a:rPr lang="en-IN" smtClean="0"/>
              <a:t>27</a:t>
            </a:fld>
            <a:endParaRPr lang="en-IN"/>
          </a:p>
        </p:txBody>
      </p:sp>
    </p:spTree>
    <p:extLst>
      <p:ext uri="{BB962C8B-B14F-4D97-AF65-F5344CB8AC3E}">
        <p14:creationId xmlns:p14="http://schemas.microsoft.com/office/powerpoint/2010/main" val="148459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D1B736-CC29-EC72-615E-96EC7F5048EE}"/>
              </a:ext>
            </a:extLst>
          </p:cNvPr>
          <p:cNvSpPr txBox="1"/>
          <p:nvPr/>
        </p:nvSpPr>
        <p:spPr>
          <a:xfrm>
            <a:off x="577516" y="1074118"/>
            <a:ext cx="6096000" cy="523220"/>
          </a:xfrm>
          <a:prstGeom prst="rect">
            <a:avLst/>
          </a:prstGeom>
          <a:noFill/>
        </p:spPr>
        <p:txBody>
          <a:bodyPr wrap="square">
            <a:spAutoFit/>
          </a:bodyPr>
          <a:lstStyle/>
          <a:p>
            <a:r>
              <a:rPr lang="en-IN" sz="2800" b="1" u="sng" dirty="0">
                <a:latin typeface="Times New Roman" panose="02020603050405020304" pitchFamily="18" charset="0"/>
                <a:cs typeface="Times New Roman" panose="02020603050405020304" pitchFamily="18" charset="0"/>
              </a:rPr>
              <a:t>Playfair Cipher</a:t>
            </a:r>
          </a:p>
        </p:txBody>
      </p:sp>
      <p:sp>
        <p:nvSpPr>
          <p:cNvPr id="5" name="TextBox 4">
            <a:extLst>
              <a:ext uri="{FF2B5EF4-FFF2-40B4-BE49-F238E27FC236}">
                <a16:creationId xmlns:a16="http://schemas.microsoft.com/office/drawing/2014/main" id="{86770AA9-9461-33F3-87A8-D5879C79295F}"/>
              </a:ext>
            </a:extLst>
          </p:cNvPr>
          <p:cNvSpPr txBox="1"/>
          <p:nvPr/>
        </p:nvSpPr>
        <p:spPr>
          <a:xfrm>
            <a:off x="577516" y="1463387"/>
            <a:ext cx="11117179"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best-known multiple-letter encryption cipher is the Playfair, which treats digrams in the plaintext as single units and translates these units into ciphertext digrams.</a:t>
            </a:r>
          </a:p>
          <a:p>
            <a:pPr algn="just">
              <a:lnSpc>
                <a:spcPct val="150000"/>
              </a:lnSpc>
            </a:pPr>
            <a:r>
              <a:rPr lang="en-US" dirty="0">
                <a:latin typeface="Times New Roman" panose="02020603050405020304" pitchFamily="18" charset="0"/>
                <a:cs typeface="Times New Roman" panose="02020603050405020304" pitchFamily="18" charset="0"/>
              </a:rPr>
              <a:t>The Playfair algorithm is based on the use of a 5 * 5 matrix of letters constructed using a keyword. Here is an example: </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089B1810-79F7-2178-A15B-F16B747F3BF4}"/>
              </a:ext>
            </a:extLst>
          </p:cNvPr>
          <p:cNvPicPr>
            <a:picLocks noChangeAspect="1"/>
          </p:cNvPicPr>
          <p:nvPr/>
        </p:nvPicPr>
        <p:blipFill>
          <a:blip r:embed="rId2"/>
          <a:stretch>
            <a:fillRect/>
          </a:stretch>
        </p:blipFill>
        <p:spPr>
          <a:xfrm>
            <a:off x="2525378" y="2752458"/>
            <a:ext cx="4998370" cy="2475229"/>
          </a:xfrm>
          <a:prstGeom prst="rect">
            <a:avLst/>
          </a:prstGeom>
        </p:spPr>
      </p:pic>
      <p:sp>
        <p:nvSpPr>
          <p:cNvPr id="9" name="TextBox 8">
            <a:extLst>
              <a:ext uri="{FF2B5EF4-FFF2-40B4-BE49-F238E27FC236}">
                <a16:creationId xmlns:a16="http://schemas.microsoft.com/office/drawing/2014/main" id="{5919CC7E-1F4B-2FC1-1BBE-E1C3E89A6499}"/>
              </a:ext>
            </a:extLst>
          </p:cNvPr>
          <p:cNvSpPr txBox="1"/>
          <p:nvPr/>
        </p:nvSpPr>
        <p:spPr>
          <a:xfrm>
            <a:off x="577516" y="5062698"/>
            <a:ext cx="11117178" cy="1704569"/>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In this case, the keyword is monarchy. The matrix is constructed by filling in the letters of the keyword (minus duplicates) from left to right and from top to bottom, and then filling in the remainder of the matrix  with the remaining letters in alphabetic order. The letters I and J count as one letter. Plaintext is encrypted two letters at a time, according to the following rules: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E111766A-1C4E-F56A-C10D-2D70C24BC657}"/>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F3C9B74B-C525-7F90-FED9-D0DCB1843044}"/>
              </a:ext>
            </a:extLst>
          </p:cNvPr>
          <p:cNvSpPr>
            <a:spLocks noGrp="1"/>
          </p:cNvSpPr>
          <p:nvPr>
            <p:ph type="sldNum" sz="quarter" idx="12"/>
          </p:nvPr>
        </p:nvSpPr>
        <p:spPr/>
        <p:txBody>
          <a:bodyPr/>
          <a:lstStyle/>
          <a:p>
            <a:fld id="{8B49CD6B-C1B8-4314-8139-E6C09BE6966B}" type="slidenum">
              <a:rPr lang="en-IN" smtClean="0"/>
              <a:t>28</a:t>
            </a:fld>
            <a:endParaRPr lang="en-IN"/>
          </a:p>
        </p:txBody>
      </p:sp>
    </p:spTree>
    <p:extLst>
      <p:ext uri="{BB962C8B-B14F-4D97-AF65-F5344CB8AC3E}">
        <p14:creationId xmlns:p14="http://schemas.microsoft.com/office/powerpoint/2010/main" val="34947571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AA3B628-E46C-0B33-87DA-5EC385102CA9}"/>
              </a:ext>
            </a:extLst>
          </p:cNvPr>
          <p:cNvSpPr txBox="1"/>
          <p:nvPr/>
        </p:nvSpPr>
        <p:spPr>
          <a:xfrm>
            <a:off x="336883" y="1357024"/>
            <a:ext cx="10764253" cy="3782061"/>
          </a:xfrm>
          <a:prstGeom prst="rect">
            <a:avLst/>
          </a:prstGeom>
          <a:noFill/>
        </p:spPr>
        <p:txBody>
          <a:bodyPr wrap="square">
            <a:spAutoFit/>
          </a:bodyPr>
          <a:lstStyle/>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Repeating plaintext letters that are in the same pair are separated with a filler letter, such as x, so that balloon would be treated as ba lx lo on.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 Two plaintext letters that fall in the same row of the matrix are each replaced by the letter to the right, with the first element of the row circularly following the last. For example, AR is encrypted as RM.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Two plaintext letters that fall in the same column are each replaced by the letter beneath, with the top element of the column circularly following the last. For example, MU is encrypted as CM.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Otherwise, each plaintext letter in a pair is replaced by the letter that lies in its own row and the column occupied by the other plaintext letter. Thus, HS becomes BP and EA becomes IM (or JM, as the encipherer wishes).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FDC1633C-D3BE-2782-8C77-EB937117134D}"/>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0B3C71A6-C03A-7B00-509D-9F3D4615E54F}"/>
              </a:ext>
            </a:extLst>
          </p:cNvPr>
          <p:cNvSpPr>
            <a:spLocks noGrp="1"/>
          </p:cNvSpPr>
          <p:nvPr>
            <p:ph type="sldNum" sz="quarter" idx="12"/>
          </p:nvPr>
        </p:nvSpPr>
        <p:spPr/>
        <p:txBody>
          <a:bodyPr/>
          <a:lstStyle/>
          <a:p>
            <a:fld id="{8B49CD6B-C1B8-4314-8139-E6C09BE6966B}" type="slidenum">
              <a:rPr lang="en-IN" smtClean="0"/>
              <a:t>29</a:t>
            </a:fld>
            <a:endParaRPr lang="en-IN"/>
          </a:p>
        </p:txBody>
      </p:sp>
    </p:spTree>
    <p:extLst>
      <p:ext uri="{BB962C8B-B14F-4D97-AF65-F5344CB8AC3E}">
        <p14:creationId xmlns:p14="http://schemas.microsoft.com/office/powerpoint/2010/main" val="3619616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3F66B5-05E6-2C83-4A51-8AEF261DD7C0}"/>
              </a:ext>
            </a:extLst>
          </p:cNvPr>
          <p:cNvSpPr txBox="1"/>
          <p:nvPr/>
        </p:nvSpPr>
        <p:spPr>
          <a:xfrm>
            <a:off x="692457" y="1064947"/>
            <a:ext cx="8037094"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A MODEL FOR NETWORK SECURITY </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F2371F9-52A8-0A23-6F94-1364C409B7C6}"/>
              </a:ext>
            </a:extLst>
          </p:cNvPr>
          <p:cNvSpPr txBox="1"/>
          <p:nvPr/>
        </p:nvSpPr>
        <p:spPr>
          <a:xfrm>
            <a:off x="513348" y="1588167"/>
            <a:ext cx="11270158" cy="5028556"/>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general model for secure communication over the Internet is illustrated in Figure 1.5. It involves transferring a message between two parties (referred to as principals) through some form of Internet service.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successful communication, both parties must collaborate, establishing a logical communication path by selecting a route through the Internet and using standard communication protocols like TCP/IP.</a:t>
            </a:r>
          </a:p>
          <a:p>
            <a:pPr algn="just">
              <a:lnSpc>
                <a:spcPct val="150000"/>
              </a:lnSpc>
              <a:buNone/>
            </a:pPr>
            <a:r>
              <a:rPr lang="en-US" dirty="0">
                <a:latin typeface="Times New Roman" panose="02020603050405020304" pitchFamily="18" charset="0"/>
                <a:cs typeface="Times New Roman" panose="02020603050405020304" pitchFamily="18" charset="0"/>
              </a:rPr>
              <a:t>Security becomes essential when there's a risk that the message may be intercepted or tampered with. Security mechanisms typically consist of two main components:</a:t>
            </a:r>
          </a:p>
          <a:p>
            <a:pPr algn="just">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Information transformation for security</a:t>
            </a:r>
            <a:r>
              <a:rPr lang="en-US" dirty="0">
                <a:latin typeface="Times New Roman" panose="02020603050405020304" pitchFamily="18" charset="0"/>
                <a:cs typeface="Times New Roman" panose="02020603050405020304" pitchFamily="18" charset="0"/>
              </a:rPr>
              <a:t> – This could involve encrypting the message so that unauthorized users cannot read it or adding authentication codes to verify the sender’s identity.</a:t>
            </a:r>
          </a:p>
          <a:p>
            <a:pPr algn="just">
              <a:lnSpc>
                <a:spcPct val="150000"/>
              </a:lnSpc>
              <a:buFont typeface="+mj-lt"/>
              <a:buAutoNum type="arabicPeriod"/>
            </a:pPr>
            <a:r>
              <a:rPr lang="en-US" b="1" dirty="0">
                <a:latin typeface="Times New Roman" panose="02020603050405020304" pitchFamily="18" charset="0"/>
                <a:cs typeface="Times New Roman" panose="02020603050405020304" pitchFamily="18" charset="0"/>
              </a:rPr>
              <a:t>Shared secret information</a:t>
            </a:r>
            <a:r>
              <a:rPr lang="en-US" dirty="0">
                <a:latin typeface="Times New Roman" panose="02020603050405020304" pitchFamily="18" charset="0"/>
                <a:cs typeface="Times New Roman" panose="02020603050405020304" pitchFamily="18" charset="0"/>
              </a:rPr>
              <a:t> – This refers to data known only to the communicating parties (e.g., an encryption key), which is used to encode the message before sending and decode it upon receipt.</a:t>
            </a:r>
          </a:p>
          <a:p>
            <a:pPr algn="just">
              <a:lnSpc>
                <a:spcPct val="150000"/>
              </a:lnSpc>
            </a:pPr>
            <a:r>
              <a:rPr lang="en-US" dirty="0">
                <a:latin typeface="Times New Roman" panose="02020603050405020304" pitchFamily="18" charset="0"/>
                <a:cs typeface="Times New Roman" panose="02020603050405020304" pitchFamily="18" charset="0"/>
              </a:rPr>
              <a:t>A trusted third party may be needed to achieve secure transmission. For example, a third party may be responsible for distributing the secret information </a:t>
            </a:r>
          </a:p>
        </p:txBody>
      </p:sp>
      <p:sp>
        <p:nvSpPr>
          <p:cNvPr id="2" name="Footer Placeholder 1">
            <a:extLst>
              <a:ext uri="{FF2B5EF4-FFF2-40B4-BE49-F238E27FC236}">
                <a16:creationId xmlns:a16="http://schemas.microsoft.com/office/drawing/2014/main" id="{AC996482-4CC0-7C99-63E2-7DAF78C2BE8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CE8C6BC-5A8D-1670-6CEF-8AF1FAC7051A}"/>
              </a:ext>
            </a:extLst>
          </p:cNvPr>
          <p:cNvSpPr>
            <a:spLocks noGrp="1"/>
          </p:cNvSpPr>
          <p:nvPr>
            <p:ph type="sldNum" sz="quarter" idx="12"/>
          </p:nvPr>
        </p:nvSpPr>
        <p:spPr/>
        <p:txBody>
          <a:bodyPr/>
          <a:lstStyle/>
          <a:p>
            <a:fld id="{8B49CD6B-C1B8-4314-8139-E6C09BE6966B}" type="slidenum">
              <a:rPr lang="en-IN" smtClean="0"/>
              <a:t>3</a:t>
            </a:fld>
            <a:endParaRPr lang="en-IN"/>
          </a:p>
        </p:txBody>
      </p:sp>
    </p:spTree>
    <p:extLst>
      <p:ext uri="{BB962C8B-B14F-4D97-AF65-F5344CB8AC3E}">
        <p14:creationId xmlns:p14="http://schemas.microsoft.com/office/powerpoint/2010/main" val="41542942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71BF98-9899-A001-665E-5F8434E030D6}"/>
              </a:ext>
            </a:extLst>
          </p:cNvPr>
          <p:cNvSpPr txBox="1"/>
          <p:nvPr/>
        </p:nvSpPr>
        <p:spPr>
          <a:xfrm>
            <a:off x="561474" y="1049923"/>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Hill Cipher </a:t>
            </a:r>
          </a:p>
        </p:txBody>
      </p:sp>
      <p:sp>
        <p:nvSpPr>
          <p:cNvPr id="5" name="TextBox 4">
            <a:extLst>
              <a:ext uri="{FF2B5EF4-FFF2-40B4-BE49-F238E27FC236}">
                <a16:creationId xmlns:a16="http://schemas.microsoft.com/office/drawing/2014/main" id="{0C3E636C-DAAA-6E5B-EE93-24BF444C042D}"/>
              </a:ext>
            </a:extLst>
          </p:cNvPr>
          <p:cNvSpPr txBox="1"/>
          <p:nvPr/>
        </p:nvSpPr>
        <p:spPr>
          <a:xfrm>
            <a:off x="617621" y="1466365"/>
            <a:ext cx="10956758" cy="369332"/>
          </a:xfrm>
          <a:prstGeom prst="rect">
            <a:avLst/>
          </a:prstGeom>
          <a:noFill/>
        </p:spPr>
        <p:txBody>
          <a:bodyPr wrap="square">
            <a:spAutoFit/>
          </a:bodyPr>
          <a:lstStyle/>
          <a:p>
            <a:r>
              <a:rPr lang="en-US" dirty="0"/>
              <a:t>Another interesting multiletter cipher is the Hill cipher, developed by the math ematician Lester Hill in 1929</a:t>
            </a:r>
            <a:endParaRPr lang="en-IN" dirty="0"/>
          </a:p>
        </p:txBody>
      </p:sp>
      <p:sp>
        <p:nvSpPr>
          <p:cNvPr id="7" name="TextBox 6">
            <a:extLst>
              <a:ext uri="{FF2B5EF4-FFF2-40B4-BE49-F238E27FC236}">
                <a16:creationId xmlns:a16="http://schemas.microsoft.com/office/drawing/2014/main" id="{6834A183-AFE0-2D46-F4C0-7FD897FF3069}"/>
              </a:ext>
            </a:extLst>
          </p:cNvPr>
          <p:cNvSpPr txBox="1"/>
          <p:nvPr/>
        </p:nvSpPr>
        <p:spPr>
          <a:xfrm>
            <a:off x="561474" y="2145362"/>
            <a:ext cx="10459452"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Concepts from Linear Algebra: Before describing the Hill cipher, let us briefly review some terminology from linear algebra. In this discussion, we are concerned with matrix arithmetic modulo 26.</a:t>
            </a:r>
          </a:p>
          <a:p>
            <a:pPr algn="just">
              <a:lnSpc>
                <a:spcPct val="150000"/>
              </a:lnSpc>
            </a:pPr>
            <a:endParaRPr lang="en-US" dirty="0">
              <a:latin typeface="Times New Roman" panose="02020603050405020304" pitchFamily="18" charset="0"/>
              <a:cs typeface="Times New Roman" panose="02020603050405020304" pitchFamily="18" charset="0"/>
            </a:endParaRPr>
          </a:p>
          <a:p>
            <a:pPr algn="just">
              <a:lnSpc>
                <a:spcPct val="150000"/>
              </a:lnSpc>
            </a:pPr>
            <a:r>
              <a:rPr lang="en-US" dirty="0">
                <a:latin typeface="Times New Roman" panose="02020603050405020304" pitchFamily="18" charset="0"/>
                <a:cs typeface="Times New Roman" panose="02020603050405020304" pitchFamily="18" charset="0"/>
              </a:rPr>
              <a:t>We define the inverse M-1 of a square matrix M by the equation M(M-1 ) = M-1 M = I, where I is the identity matrix. I is a square matrix that is all zeros except for ones along the main diagonal from upper left to lower right. The inverse of a matrix does not always exist, but when it does, it satisfies the preceding equation. For example,  </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76B0A90E-309E-3FFC-F750-CB6356EAF427}"/>
              </a:ext>
            </a:extLst>
          </p:cNvPr>
          <p:cNvPicPr>
            <a:picLocks noChangeAspect="1"/>
          </p:cNvPicPr>
          <p:nvPr/>
        </p:nvPicPr>
        <p:blipFill>
          <a:blip r:embed="rId2"/>
          <a:stretch>
            <a:fillRect/>
          </a:stretch>
        </p:blipFill>
        <p:spPr>
          <a:xfrm>
            <a:off x="2739941" y="4781550"/>
            <a:ext cx="4562475" cy="2076450"/>
          </a:xfrm>
          <a:prstGeom prst="rect">
            <a:avLst/>
          </a:prstGeom>
        </p:spPr>
      </p:pic>
      <p:sp>
        <p:nvSpPr>
          <p:cNvPr id="2" name="Footer Placeholder 1">
            <a:extLst>
              <a:ext uri="{FF2B5EF4-FFF2-40B4-BE49-F238E27FC236}">
                <a16:creationId xmlns:a16="http://schemas.microsoft.com/office/drawing/2014/main" id="{400CC890-291B-2993-3CE3-BCB4FA464AD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373A2DA4-D04C-0263-291E-795E3F6274D2}"/>
              </a:ext>
            </a:extLst>
          </p:cNvPr>
          <p:cNvSpPr>
            <a:spLocks noGrp="1"/>
          </p:cNvSpPr>
          <p:nvPr>
            <p:ph type="sldNum" sz="quarter" idx="12"/>
          </p:nvPr>
        </p:nvSpPr>
        <p:spPr/>
        <p:txBody>
          <a:bodyPr/>
          <a:lstStyle/>
          <a:p>
            <a:fld id="{8B49CD6B-C1B8-4314-8139-E6C09BE6966B}" type="slidenum">
              <a:rPr lang="en-IN" smtClean="0"/>
              <a:t>30</a:t>
            </a:fld>
            <a:endParaRPr lang="en-IN"/>
          </a:p>
        </p:txBody>
      </p:sp>
    </p:spTree>
    <p:extLst>
      <p:ext uri="{BB962C8B-B14F-4D97-AF65-F5344CB8AC3E}">
        <p14:creationId xmlns:p14="http://schemas.microsoft.com/office/powerpoint/2010/main" val="29187026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D436CD-6EAA-D483-36E8-4BCBA2A5EEFC}"/>
              </a:ext>
            </a:extLst>
          </p:cNvPr>
          <p:cNvSpPr txBox="1"/>
          <p:nvPr/>
        </p:nvSpPr>
        <p:spPr>
          <a:xfrm>
            <a:off x="593557" y="1052889"/>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The Hill Algorithm</a:t>
            </a:r>
          </a:p>
        </p:txBody>
      </p:sp>
      <p:sp>
        <p:nvSpPr>
          <p:cNvPr id="5" name="TextBox 4">
            <a:extLst>
              <a:ext uri="{FF2B5EF4-FFF2-40B4-BE49-F238E27FC236}">
                <a16:creationId xmlns:a16="http://schemas.microsoft.com/office/drawing/2014/main" id="{6BAD8576-4556-97EC-B886-2D232400BD50}"/>
              </a:ext>
            </a:extLst>
          </p:cNvPr>
          <p:cNvSpPr txBox="1"/>
          <p:nvPr/>
        </p:nvSpPr>
        <p:spPr>
          <a:xfrm>
            <a:off x="593557" y="1459832"/>
            <a:ext cx="11069053" cy="29510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This encryption algorithm takes m successive plaintext letters and substitutes for them m ciphertext letters. The substitution is determined by m linear equations in which each character is assigned a numerical value </a:t>
            </a:r>
          </a:p>
          <a:p>
            <a:pPr algn="just">
              <a:lnSpc>
                <a:spcPct val="150000"/>
              </a:lnSpc>
            </a:pPr>
            <a:r>
              <a:rPr lang="en-US" dirty="0">
                <a:latin typeface="Times New Roman" panose="02020603050405020304" pitchFamily="18" charset="0"/>
                <a:cs typeface="Times New Roman" panose="02020603050405020304" pitchFamily="18" charset="0"/>
              </a:rPr>
              <a:t>(a = 0, b = 1,….., z = 25). For m = 3, the system can be described as </a:t>
            </a:r>
          </a:p>
          <a:p>
            <a:pPr algn="just">
              <a:lnSpc>
                <a:spcPct val="150000"/>
              </a:lnSpc>
            </a:pPr>
            <a:r>
              <a:rPr lang="en-US" dirty="0">
                <a:latin typeface="Times New Roman" panose="02020603050405020304" pitchFamily="18" charset="0"/>
                <a:cs typeface="Times New Roman" panose="02020603050405020304" pitchFamily="18" charset="0"/>
              </a:rPr>
              <a:t>                                         c1 = (k11p1 + k21p2 + k31p3)mod 26</a:t>
            </a:r>
          </a:p>
          <a:p>
            <a:pPr algn="just">
              <a:lnSpc>
                <a:spcPct val="150000"/>
              </a:lnSpc>
            </a:pPr>
            <a:r>
              <a:rPr lang="en-US" dirty="0">
                <a:latin typeface="Times New Roman" panose="02020603050405020304" pitchFamily="18" charset="0"/>
                <a:cs typeface="Times New Roman" panose="02020603050405020304" pitchFamily="18" charset="0"/>
              </a:rPr>
              <a:t>                                         c2 = (k12p1 + k22p2 + k32p3)mod 26 </a:t>
            </a:r>
          </a:p>
          <a:p>
            <a:pPr algn="just">
              <a:lnSpc>
                <a:spcPct val="150000"/>
              </a:lnSpc>
            </a:pPr>
            <a:r>
              <a:rPr lang="en-US" dirty="0">
                <a:latin typeface="Times New Roman" panose="02020603050405020304" pitchFamily="18" charset="0"/>
                <a:cs typeface="Times New Roman" panose="02020603050405020304" pitchFamily="18" charset="0"/>
              </a:rPr>
              <a:t>                                        c3 = (k13p1 + k23p2 + k33p3)mod 26</a:t>
            </a:r>
          </a:p>
          <a:p>
            <a:pPr algn="just">
              <a:lnSpc>
                <a:spcPct val="150000"/>
              </a:lnSpc>
            </a:pPr>
            <a:r>
              <a:rPr lang="en-US" dirty="0">
                <a:latin typeface="Times New Roman" panose="02020603050405020304" pitchFamily="18" charset="0"/>
                <a:cs typeface="Times New Roman" panose="02020603050405020304" pitchFamily="18" charset="0"/>
              </a:rPr>
              <a:t>can be expressed in terms of row vectors and matrices:</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3C3A7862-DEF2-F096-C641-D9D03C4C400D}"/>
              </a:ext>
            </a:extLst>
          </p:cNvPr>
          <p:cNvPicPr>
            <a:picLocks noChangeAspect="1"/>
          </p:cNvPicPr>
          <p:nvPr/>
        </p:nvPicPr>
        <p:blipFill>
          <a:blip r:embed="rId2"/>
          <a:stretch>
            <a:fillRect/>
          </a:stretch>
        </p:blipFill>
        <p:spPr>
          <a:xfrm>
            <a:off x="2090737" y="4450430"/>
            <a:ext cx="6791325" cy="1895475"/>
          </a:xfrm>
          <a:prstGeom prst="rect">
            <a:avLst/>
          </a:prstGeom>
        </p:spPr>
      </p:pic>
      <p:sp>
        <p:nvSpPr>
          <p:cNvPr id="2" name="Footer Placeholder 1">
            <a:extLst>
              <a:ext uri="{FF2B5EF4-FFF2-40B4-BE49-F238E27FC236}">
                <a16:creationId xmlns:a16="http://schemas.microsoft.com/office/drawing/2014/main" id="{34334F55-4191-C254-DDD1-B9165633A57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7FBC263D-F7E0-0826-9375-5EEBF30A1DA2}"/>
              </a:ext>
            </a:extLst>
          </p:cNvPr>
          <p:cNvSpPr>
            <a:spLocks noGrp="1"/>
          </p:cNvSpPr>
          <p:nvPr>
            <p:ph type="sldNum" sz="quarter" idx="12"/>
          </p:nvPr>
        </p:nvSpPr>
        <p:spPr/>
        <p:txBody>
          <a:bodyPr/>
          <a:lstStyle/>
          <a:p>
            <a:fld id="{8B49CD6B-C1B8-4314-8139-E6C09BE6966B}" type="slidenum">
              <a:rPr lang="en-IN" smtClean="0"/>
              <a:t>31</a:t>
            </a:fld>
            <a:endParaRPr lang="en-IN"/>
          </a:p>
        </p:txBody>
      </p:sp>
    </p:spTree>
    <p:extLst>
      <p:ext uri="{BB962C8B-B14F-4D97-AF65-F5344CB8AC3E}">
        <p14:creationId xmlns:p14="http://schemas.microsoft.com/office/powerpoint/2010/main" val="2927868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2B5330-FB57-EB9A-B59F-5BABB414F160}"/>
              </a:ext>
            </a:extLst>
          </p:cNvPr>
          <p:cNvSpPr txBox="1"/>
          <p:nvPr/>
        </p:nvSpPr>
        <p:spPr>
          <a:xfrm>
            <a:off x="545431" y="1190341"/>
            <a:ext cx="11389894"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where C and P are row vectors of length 3 representing the plaintext and ciphertext, and K is a 3 * 3 matrix representing the encryption key. Operations are performed mod 26. For example, consider the plaintext </a:t>
            </a:r>
            <a:r>
              <a:rPr lang="en-US" b="1" dirty="0">
                <a:latin typeface="Times New Roman" panose="02020603050405020304" pitchFamily="18" charset="0"/>
                <a:cs typeface="Times New Roman" panose="02020603050405020304" pitchFamily="18" charset="0"/>
              </a:rPr>
              <a:t>“paymoremoney” </a:t>
            </a:r>
            <a:r>
              <a:rPr lang="en-US" dirty="0">
                <a:latin typeface="Times New Roman" panose="02020603050405020304" pitchFamily="18" charset="0"/>
                <a:cs typeface="Times New Roman" panose="02020603050405020304" pitchFamily="18" charset="0"/>
              </a:rPr>
              <a:t>and use the encryption key</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5EBE2D58-AD70-FD46-7370-43AAABBA59E5}"/>
              </a:ext>
            </a:extLst>
          </p:cNvPr>
          <p:cNvPicPr>
            <a:picLocks noChangeAspect="1"/>
          </p:cNvPicPr>
          <p:nvPr/>
        </p:nvPicPr>
        <p:blipFill>
          <a:blip r:embed="rId2"/>
          <a:stretch>
            <a:fillRect/>
          </a:stretch>
        </p:blipFill>
        <p:spPr>
          <a:xfrm>
            <a:off x="3962400" y="2344687"/>
            <a:ext cx="2871537" cy="1514287"/>
          </a:xfrm>
          <a:prstGeom prst="rect">
            <a:avLst/>
          </a:prstGeom>
        </p:spPr>
      </p:pic>
      <p:sp>
        <p:nvSpPr>
          <p:cNvPr id="7" name="TextBox 6">
            <a:extLst>
              <a:ext uri="{FF2B5EF4-FFF2-40B4-BE49-F238E27FC236}">
                <a16:creationId xmlns:a16="http://schemas.microsoft.com/office/drawing/2014/main" id="{EFEEFA26-0DD8-340C-55CA-6B46BEB74AAD}"/>
              </a:ext>
            </a:extLst>
          </p:cNvPr>
          <p:cNvSpPr txBox="1"/>
          <p:nvPr/>
        </p:nvSpPr>
        <p:spPr>
          <a:xfrm>
            <a:off x="545431" y="3429000"/>
            <a:ext cx="11165305"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first three letters of the plaintext are represented by the vector (15 0 24). Then(15 0 24)K = (303 303 531) mod 26 = (17 17 11) = RRL. Continuing in this fashion, the ciphertext for the entire plaintext is </a:t>
            </a:r>
            <a:r>
              <a:rPr lang="en-US" b="1" dirty="0">
                <a:latin typeface="Times New Roman" panose="02020603050405020304" pitchFamily="18" charset="0"/>
                <a:cs typeface="Times New Roman" panose="02020603050405020304" pitchFamily="18" charset="0"/>
              </a:rPr>
              <a:t>RRLMWBKASPDH</a:t>
            </a:r>
            <a:r>
              <a:rPr lang="en-US" dirty="0">
                <a:latin typeface="Times New Roman" panose="02020603050405020304" pitchFamily="18" charset="0"/>
                <a:cs typeface="Times New Roman" panose="02020603050405020304" pitchFamily="18" charset="0"/>
              </a:rPr>
              <a:t>. Decryption requires using the inverse of the matrix K. We can compute det K = 23, and therefore, (det K) -1mod 26 = 17. We can then compute the inverse as</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FB6B0C15-F6CF-838E-55FE-66FC5759B340}"/>
              </a:ext>
            </a:extLst>
          </p:cNvPr>
          <p:cNvPicPr>
            <a:picLocks noChangeAspect="1"/>
          </p:cNvPicPr>
          <p:nvPr/>
        </p:nvPicPr>
        <p:blipFill>
          <a:blip r:embed="rId3"/>
          <a:stretch>
            <a:fillRect/>
          </a:stretch>
        </p:blipFill>
        <p:spPr>
          <a:xfrm>
            <a:off x="4114047" y="5063016"/>
            <a:ext cx="2719890" cy="1169342"/>
          </a:xfrm>
          <a:prstGeom prst="rect">
            <a:avLst/>
          </a:prstGeom>
        </p:spPr>
      </p:pic>
      <p:sp>
        <p:nvSpPr>
          <p:cNvPr id="2" name="Footer Placeholder 1">
            <a:extLst>
              <a:ext uri="{FF2B5EF4-FFF2-40B4-BE49-F238E27FC236}">
                <a16:creationId xmlns:a16="http://schemas.microsoft.com/office/drawing/2014/main" id="{2177F768-3825-493C-21F6-E570DFE117B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457A7B0-7297-E93F-9C19-6B9DFD8CBA41}"/>
              </a:ext>
            </a:extLst>
          </p:cNvPr>
          <p:cNvSpPr>
            <a:spLocks noGrp="1"/>
          </p:cNvSpPr>
          <p:nvPr>
            <p:ph type="sldNum" sz="quarter" idx="12"/>
          </p:nvPr>
        </p:nvSpPr>
        <p:spPr/>
        <p:txBody>
          <a:bodyPr/>
          <a:lstStyle/>
          <a:p>
            <a:fld id="{8B49CD6B-C1B8-4314-8139-E6C09BE6966B}" type="slidenum">
              <a:rPr lang="en-IN" smtClean="0"/>
              <a:t>32</a:t>
            </a:fld>
            <a:endParaRPr lang="en-IN"/>
          </a:p>
        </p:txBody>
      </p:sp>
    </p:spTree>
    <p:extLst>
      <p:ext uri="{BB962C8B-B14F-4D97-AF65-F5344CB8AC3E}">
        <p14:creationId xmlns:p14="http://schemas.microsoft.com/office/powerpoint/2010/main" val="13038898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A3ED6A-E566-12EA-3559-AC4F3AA14C79}"/>
              </a:ext>
            </a:extLst>
          </p:cNvPr>
          <p:cNvPicPr>
            <a:picLocks noChangeAspect="1"/>
          </p:cNvPicPr>
          <p:nvPr/>
        </p:nvPicPr>
        <p:blipFill>
          <a:blip r:embed="rId2"/>
          <a:stretch>
            <a:fillRect/>
          </a:stretch>
        </p:blipFill>
        <p:spPr>
          <a:xfrm>
            <a:off x="759242" y="1206204"/>
            <a:ext cx="9459579" cy="3393908"/>
          </a:xfrm>
          <a:prstGeom prst="rect">
            <a:avLst/>
          </a:prstGeom>
        </p:spPr>
      </p:pic>
      <p:sp>
        <p:nvSpPr>
          <p:cNvPr id="5" name="TextBox 4">
            <a:extLst>
              <a:ext uri="{FF2B5EF4-FFF2-40B4-BE49-F238E27FC236}">
                <a16:creationId xmlns:a16="http://schemas.microsoft.com/office/drawing/2014/main" id="{B3EFD5C3-32E5-64C9-B04B-3426B9127621}"/>
              </a:ext>
            </a:extLst>
          </p:cNvPr>
          <p:cNvSpPr txBox="1"/>
          <p:nvPr/>
        </p:nvSpPr>
        <p:spPr>
          <a:xfrm>
            <a:off x="759242" y="4362725"/>
            <a:ext cx="10823158"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As with Playfair, the strength of the Hill cipher is that it completely hides single-letter frequencies. Indeed, with Hill, the use of a larger matrix hides more frequency information. Thus, a 3 * 3 Hill cipher hides not only single-letter but also two-letter frequency information.</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96438E97-DE4E-227E-0F74-52D3254A900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24881DEA-11B9-9816-A163-282596CBD0B2}"/>
              </a:ext>
            </a:extLst>
          </p:cNvPr>
          <p:cNvSpPr>
            <a:spLocks noGrp="1"/>
          </p:cNvSpPr>
          <p:nvPr>
            <p:ph type="sldNum" sz="quarter" idx="12"/>
          </p:nvPr>
        </p:nvSpPr>
        <p:spPr/>
        <p:txBody>
          <a:bodyPr/>
          <a:lstStyle/>
          <a:p>
            <a:fld id="{8B49CD6B-C1B8-4314-8139-E6C09BE6966B}" type="slidenum">
              <a:rPr lang="en-IN" smtClean="0"/>
              <a:t>33</a:t>
            </a:fld>
            <a:endParaRPr lang="en-IN"/>
          </a:p>
        </p:txBody>
      </p:sp>
    </p:spTree>
    <p:extLst>
      <p:ext uri="{BB962C8B-B14F-4D97-AF65-F5344CB8AC3E}">
        <p14:creationId xmlns:p14="http://schemas.microsoft.com/office/powerpoint/2010/main" val="3613485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84FC51-E462-2FBD-FE79-BF73DBE4A9ED}"/>
              </a:ext>
            </a:extLst>
          </p:cNvPr>
          <p:cNvSpPr txBox="1"/>
          <p:nvPr/>
        </p:nvSpPr>
        <p:spPr>
          <a:xfrm>
            <a:off x="770021" y="981034"/>
            <a:ext cx="11020926" cy="419755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Although the Hill cipher is strong against a ciphertext-only attack, it is easily broken with a known plaintext attack. For an m * m Hill cipher, suppose we have m plaintext–ciphertext pairs, each of length m. We label the pairs </a:t>
            </a:r>
            <a:r>
              <a:rPr lang="en-US" dirty="0" err="1">
                <a:latin typeface="Times New Roman" panose="02020603050405020304" pitchFamily="18" charset="0"/>
                <a:cs typeface="Times New Roman" panose="02020603050405020304" pitchFamily="18" charset="0"/>
              </a:rPr>
              <a:t>Pj</a:t>
            </a:r>
            <a:r>
              <a:rPr lang="en-US" dirty="0">
                <a:latin typeface="Times New Roman" panose="02020603050405020304" pitchFamily="18" charset="0"/>
                <a:cs typeface="Times New Roman" panose="02020603050405020304" pitchFamily="18" charset="0"/>
              </a:rPr>
              <a:t> = (p1jp1j ... pmj ) and Cj = (c1j c1j... cmj ) such that Cj = </a:t>
            </a:r>
            <a:r>
              <a:rPr lang="en-US" dirty="0" err="1">
                <a:latin typeface="Times New Roman" panose="02020603050405020304" pitchFamily="18" charset="0"/>
                <a:cs typeface="Times New Roman" panose="02020603050405020304" pitchFamily="18" charset="0"/>
              </a:rPr>
              <a:t>Pj</a:t>
            </a:r>
            <a:r>
              <a:rPr lang="en-US" dirty="0">
                <a:latin typeface="Times New Roman" panose="02020603050405020304" pitchFamily="18" charset="0"/>
                <a:cs typeface="Times New Roman" panose="02020603050405020304" pitchFamily="18" charset="0"/>
              </a:rPr>
              <a:t> K for 1&lt;= j &lt;=m and for some unknown key matrix K. Now define two m * m matrices X = (pij ) and Y = (cij ). Then we can form the matrix equation Y = XK. If X has an inverse, then we can determine K = X-1 Y. If X is not invertible, then a new version of X can be formed with additional plaintext–ciphertext pairs until an invertible X is obtained.</a:t>
            </a:r>
          </a:p>
          <a:p>
            <a:pPr algn="just">
              <a:lnSpc>
                <a:spcPct val="150000"/>
              </a:lnSpc>
            </a:pPr>
            <a:endParaRPr lang="en-US" dirty="0">
              <a:latin typeface="Times New Roman" panose="02020603050405020304" pitchFamily="18" charset="0"/>
              <a:cs typeface="Times New Roman" panose="02020603050405020304" pitchFamily="18" charset="0"/>
            </a:endParaRPr>
          </a:p>
          <a:p>
            <a:pPr algn="just">
              <a:lnSpc>
                <a:spcPct val="150000"/>
              </a:lnSpc>
            </a:pPr>
            <a:r>
              <a:rPr lang="en-US" dirty="0">
                <a:latin typeface="Times New Roman" panose="02020603050405020304" pitchFamily="18" charset="0"/>
                <a:cs typeface="Times New Roman" panose="02020603050405020304" pitchFamily="18" charset="0"/>
              </a:rPr>
              <a:t>Consider this example. Suppose that the plaintext </a:t>
            </a:r>
            <a:r>
              <a:rPr lang="en-US" b="1" dirty="0">
                <a:latin typeface="Times New Roman" panose="02020603050405020304" pitchFamily="18" charset="0"/>
                <a:cs typeface="Times New Roman" panose="02020603050405020304" pitchFamily="18" charset="0"/>
              </a:rPr>
              <a:t>“hillcipher” </a:t>
            </a:r>
            <a:r>
              <a:rPr lang="en-US" dirty="0">
                <a:latin typeface="Times New Roman" panose="02020603050405020304" pitchFamily="18" charset="0"/>
                <a:cs typeface="Times New Roman" panose="02020603050405020304" pitchFamily="18" charset="0"/>
              </a:rPr>
              <a:t>is encrypted using a 2 * 2 Hill cipher to yield the ciphertext </a:t>
            </a:r>
            <a:r>
              <a:rPr lang="en-US" b="1" dirty="0">
                <a:latin typeface="Times New Roman" panose="02020603050405020304" pitchFamily="18" charset="0"/>
                <a:cs typeface="Times New Roman" panose="02020603050405020304" pitchFamily="18" charset="0"/>
              </a:rPr>
              <a:t>HCRZSSXNSP. </a:t>
            </a:r>
            <a:r>
              <a:rPr lang="en-US" dirty="0">
                <a:latin typeface="Times New Roman" panose="02020603050405020304" pitchFamily="18" charset="0"/>
                <a:cs typeface="Times New Roman" panose="02020603050405020304" pitchFamily="18" charset="0"/>
              </a:rPr>
              <a:t>Thus, we know that (7 8)K mod 26 = (7 2); (11 11)K mod 26 = (17 25); and so on. Using the first two plaintext–ciphertext pairs, we have</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D36F4AB-B23C-E837-453E-42F040EAD675}"/>
              </a:ext>
            </a:extLst>
          </p:cNvPr>
          <p:cNvPicPr>
            <a:picLocks noChangeAspect="1"/>
          </p:cNvPicPr>
          <p:nvPr/>
        </p:nvPicPr>
        <p:blipFill>
          <a:blip r:embed="rId2"/>
          <a:stretch>
            <a:fillRect/>
          </a:stretch>
        </p:blipFill>
        <p:spPr>
          <a:xfrm>
            <a:off x="3614369" y="5257993"/>
            <a:ext cx="3712244" cy="955759"/>
          </a:xfrm>
          <a:prstGeom prst="rect">
            <a:avLst/>
          </a:prstGeom>
        </p:spPr>
      </p:pic>
      <p:sp>
        <p:nvSpPr>
          <p:cNvPr id="2" name="Footer Placeholder 1">
            <a:extLst>
              <a:ext uri="{FF2B5EF4-FFF2-40B4-BE49-F238E27FC236}">
                <a16:creationId xmlns:a16="http://schemas.microsoft.com/office/drawing/2014/main" id="{C4BB40FD-9E60-FA67-8795-36EDA5FB0149}"/>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1014DFE1-B503-5F9B-B560-ECF0BCE6F7A9}"/>
              </a:ext>
            </a:extLst>
          </p:cNvPr>
          <p:cNvSpPr>
            <a:spLocks noGrp="1"/>
          </p:cNvSpPr>
          <p:nvPr>
            <p:ph type="sldNum" sz="quarter" idx="12"/>
          </p:nvPr>
        </p:nvSpPr>
        <p:spPr/>
        <p:txBody>
          <a:bodyPr/>
          <a:lstStyle/>
          <a:p>
            <a:fld id="{8B49CD6B-C1B8-4314-8139-E6C09BE6966B}" type="slidenum">
              <a:rPr lang="en-IN" smtClean="0"/>
              <a:t>34</a:t>
            </a:fld>
            <a:endParaRPr lang="en-IN"/>
          </a:p>
        </p:txBody>
      </p:sp>
    </p:spTree>
    <p:extLst>
      <p:ext uri="{BB962C8B-B14F-4D97-AF65-F5344CB8AC3E}">
        <p14:creationId xmlns:p14="http://schemas.microsoft.com/office/powerpoint/2010/main" val="3635865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6E44C22-8742-B49B-2E19-9B2441E538EC}"/>
              </a:ext>
            </a:extLst>
          </p:cNvPr>
          <p:cNvPicPr>
            <a:picLocks noChangeAspect="1"/>
          </p:cNvPicPr>
          <p:nvPr/>
        </p:nvPicPr>
        <p:blipFill>
          <a:blip r:embed="rId2"/>
          <a:stretch>
            <a:fillRect/>
          </a:stretch>
        </p:blipFill>
        <p:spPr>
          <a:xfrm>
            <a:off x="964782" y="1210176"/>
            <a:ext cx="7762124" cy="2475497"/>
          </a:xfrm>
          <a:prstGeom prst="rect">
            <a:avLst/>
          </a:prstGeom>
        </p:spPr>
      </p:pic>
      <p:sp>
        <p:nvSpPr>
          <p:cNvPr id="2" name="Footer Placeholder 1">
            <a:extLst>
              <a:ext uri="{FF2B5EF4-FFF2-40B4-BE49-F238E27FC236}">
                <a16:creationId xmlns:a16="http://schemas.microsoft.com/office/drawing/2014/main" id="{EFD9D9F0-061C-DF31-D482-B48F0D163260}"/>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C02A3177-4343-D5A6-C66A-B94E55566823}"/>
              </a:ext>
            </a:extLst>
          </p:cNvPr>
          <p:cNvSpPr>
            <a:spLocks noGrp="1"/>
          </p:cNvSpPr>
          <p:nvPr>
            <p:ph type="sldNum" sz="quarter" idx="12"/>
          </p:nvPr>
        </p:nvSpPr>
        <p:spPr/>
        <p:txBody>
          <a:bodyPr/>
          <a:lstStyle/>
          <a:p>
            <a:fld id="{8B49CD6B-C1B8-4314-8139-E6C09BE6966B}" type="slidenum">
              <a:rPr lang="en-IN" smtClean="0"/>
              <a:t>35</a:t>
            </a:fld>
            <a:endParaRPr lang="en-IN"/>
          </a:p>
        </p:txBody>
      </p:sp>
    </p:spTree>
    <p:extLst>
      <p:ext uri="{BB962C8B-B14F-4D97-AF65-F5344CB8AC3E}">
        <p14:creationId xmlns:p14="http://schemas.microsoft.com/office/powerpoint/2010/main" val="613676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7A558F-1BF4-155A-1184-852445232BD3}"/>
              </a:ext>
            </a:extLst>
          </p:cNvPr>
          <p:cNvSpPr txBox="1"/>
          <p:nvPr/>
        </p:nvSpPr>
        <p:spPr>
          <a:xfrm>
            <a:off x="144379" y="1402852"/>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Polyalphabetic Ciphers</a:t>
            </a:r>
          </a:p>
        </p:txBody>
      </p:sp>
      <p:sp>
        <p:nvSpPr>
          <p:cNvPr id="5" name="TextBox 4">
            <a:extLst>
              <a:ext uri="{FF2B5EF4-FFF2-40B4-BE49-F238E27FC236}">
                <a16:creationId xmlns:a16="http://schemas.microsoft.com/office/drawing/2014/main" id="{9914E83F-5949-7AAF-36F7-FB826CBD05F7}"/>
              </a:ext>
            </a:extLst>
          </p:cNvPr>
          <p:cNvSpPr txBox="1"/>
          <p:nvPr/>
        </p:nvSpPr>
        <p:spPr>
          <a:xfrm>
            <a:off x="144379" y="1957467"/>
            <a:ext cx="11774905" cy="170456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way to improve on the simple monoalphabetic technique is to use different monoalphabetic substitutions as one proceeds through the plaintext message.</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A set of related monoalphabetic substitution rules is used. </a:t>
            </a:r>
          </a:p>
          <a:p>
            <a:pPr marL="342900" indent="-342900" algn="just">
              <a:lnSpc>
                <a:spcPct val="150000"/>
              </a:lnSpc>
              <a:buAutoNum type="arabicPeriod"/>
            </a:pPr>
            <a:r>
              <a:rPr lang="en-US" dirty="0">
                <a:latin typeface="Times New Roman" panose="02020603050405020304" pitchFamily="18" charset="0"/>
                <a:cs typeface="Times New Roman" panose="02020603050405020304" pitchFamily="18" charset="0"/>
              </a:rPr>
              <a:t>A key determines which particular rule is chosen for a given transformation. </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A5D60B4-CA34-14E1-8EEA-13D6D73F835C}"/>
              </a:ext>
            </a:extLst>
          </p:cNvPr>
          <p:cNvSpPr txBox="1"/>
          <p:nvPr/>
        </p:nvSpPr>
        <p:spPr>
          <a:xfrm>
            <a:off x="144379" y="3904467"/>
            <a:ext cx="11774905" cy="1289071"/>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set of related monoalphabetic substitution rules consists of the 26 Caesar ciphers with shifts of 0 through 25.</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Assume a sequence of plaintext letters P = p0, p1, p2, c, pn-1 and a key consisting of the sequence of letters K = k0, k1, k2, c, km-1, where typically m &lt; n. The  sequence of ciphertext letters C = C0, C1, C2, c, Cn-1 is calculated as follows:</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6CC3014B-D0D8-2FC2-0B62-DF49FE70EE60}"/>
              </a:ext>
            </a:extLst>
          </p:cNvPr>
          <p:cNvPicPr>
            <a:picLocks noChangeAspect="1"/>
          </p:cNvPicPr>
          <p:nvPr/>
        </p:nvPicPr>
        <p:blipFill>
          <a:blip r:embed="rId2"/>
          <a:stretch>
            <a:fillRect/>
          </a:stretch>
        </p:blipFill>
        <p:spPr>
          <a:xfrm>
            <a:off x="1074821" y="5317958"/>
            <a:ext cx="8951494" cy="1127397"/>
          </a:xfrm>
          <a:prstGeom prst="rect">
            <a:avLst/>
          </a:prstGeom>
        </p:spPr>
      </p:pic>
      <p:sp>
        <p:nvSpPr>
          <p:cNvPr id="2" name="Footer Placeholder 1">
            <a:extLst>
              <a:ext uri="{FF2B5EF4-FFF2-40B4-BE49-F238E27FC236}">
                <a16:creationId xmlns:a16="http://schemas.microsoft.com/office/drawing/2014/main" id="{B4452056-9AD1-2707-FB1D-666739EBC0F2}"/>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10508708-41ED-6388-47B1-AA99B359F043}"/>
              </a:ext>
            </a:extLst>
          </p:cNvPr>
          <p:cNvSpPr>
            <a:spLocks noGrp="1"/>
          </p:cNvSpPr>
          <p:nvPr>
            <p:ph type="sldNum" sz="quarter" idx="12"/>
          </p:nvPr>
        </p:nvSpPr>
        <p:spPr/>
        <p:txBody>
          <a:bodyPr/>
          <a:lstStyle/>
          <a:p>
            <a:fld id="{8B49CD6B-C1B8-4314-8139-E6C09BE6966B}" type="slidenum">
              <a:rPr lang="en-IN" smtClean="0"/>
              <a:t>36</a:t>
            </a:fld>
            <a:endParaRPr lang="en-IN"/>
          </a:p>
        </p:txBody>
      </p:sp>
    </p:spTree>
    <p:extLst>
      <p:ext uri="{BB962C8B-B14F-4D97-AF65-F5344CB8AC3E}">
        <p14:creationId xmlns:p14="http://schemas.microsoft.com/office/powerpoint/2010/main" val="2060120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0491CB-AD47-DFBD-5B2A-9066315314C2}"/>
              </a:ext>
            </a:extLst>
          </p:cNvPr>
          <p:cNvSpPr txBox="1"/>
          <p:nvPr/>
        </p:nvSpPr>
        <p:spPr>
          <a:xfrm>
            <a:off x="336883" y="1237658"/>
            <a:ext cx="11357811" cy="2120068"/>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t>For the next m letters of the plaintext, the key letters are repeated. This process continues until all of the plaintext sequence is encrypted. </a:t>
            </a:r>
          </a:p>
          <a:p>
            <a:pPr>
              <a:lnSpc>
                <a:spcPct val="150000"/>
              </a:lnSpc>
            </a:pPr>
            <a:r>
              <a:rPr lang="en-US" dirty="0"/>
              <a:t>A general equation of the encryption process is</a:t>
            </a:r>
          </a:p>
          <a:p>
            <a:pPr>
              <a:lnSpc>
                <a:spcPct val="150000"/>
              </a:lnSpc>
            </a:pPr>
            <a:endParaRPr lang="en-US" dirty="0">
              <a:latin typeface="Times New Roman" panose="02020603050405020304" pitchFamily="18" charset="0"/>
              <a:cs typeface="Times New Roman" panose="02020603050405020304" pitchFamily="18" charset="0"/>
            </a:endParaRPr>
          </a:p>
          <a:p>
            <a:pPr>
              <a:lnSpc>
                <a:spcPct val="150000"/>
              </a:lnSpc>
            </a:pP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433E1B1-48EF-A378-9C28-F389CC76E591}"/>
              </a:ext>
            </a:extLst>
          </p:cNvPr>
          <p:cNvPicPr>
            <a:picLocks noChangeAspect="1"/>
          </p:cNvPicPr>
          <p:nvPr/>
        </p:nvPicPr>
        <p:blipFill>
          <a:blip r:embed="rId2"/>
          <a:stretch>
            <a:fillRect/>
          </a:stretch>
        </p:blipFill>
        <p:spPr>
          <a:xfrm>
            <a:off x="3080835" y="2628398"/>
            <a:ext cx="4122070" cy="581851"/>
          </a:xfrm>
          <a:prstGeom prst="rect">
            <a:avLst/>
          </a:prstGeom>
        </p:spPr>
      </p:pic>
      <p:sp>
        <p:nvSpPr>
          <p:cNvPr id="7" name="TextBox 6">
            <a:extLst>
              <a:ext uri="{FF2B5EF4-FFF2-40B4-BE49-F238E27FC236}">
                <a16:creationId xmlns:a16="http://schemas.microsoft.com/office/drawing/2014/main" id="{D16BAE7F-52EB-C76D-019E-5ECA6F7D0DF8}"/>
              </a:ext>
            </a:extLst>
          </p:cNvPr>
          <p:cNvSpPr txBox="1"/>
          <p:nvPr/>
        </p:nvSpPr>
        <p:spPr>
          <a:xfrm>
            <a:off x="497306" y="3384201"/>
            <a:ext cx="11197388"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Compare this with Equation (2.1) for the Caesar cipher. In essence, each plaintext character is encrypted with a different Caesar cipher, depending on the corresponding key character. Similarly, decryption is a generalization of Equation (2):</a:t>
            </a: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0A33D746-9F77-892D-24F7-2732C0F4ECA3}"/>
              </a:ext>
            </a:extLst>
          </p:cNvPr>
          <p:cNvPicPr>
            <a:picLocks noChangeAspect="1"/>
          </p:cNvPicPr>
          <p:nvPr/>
        </p:nvPicPr>
        <p:blipFill>
          <a:blip r:embed="rId3"/>
          <a:stretch>
            <a:fillRect/>
          </a:stretch>
        </p:blipFill>
        <p:spPr>
          <a:xfrm>
            <a:off x="3080836" y="4553778"/>
            <a:ext cx="4635418" cy="579696"/>
          </a:xfrm>
          <a:prstGeom prst="rect">
            <a:avLst/>
          </a:prstGeom>
        </p:spPr>
      </p:pic>
      <p:sp>
        <p:nvSpPr>
          <p:cNvPr id="11" name="TextBox 10">
            <a:extLst>
              <a:ext uri="{FF2B5EF4-FFF2-40B4-BE49-F238E27FC236}">
                <a16:creationId xmlns:a16="http://schemas.microsoft.com/office/drawing/2014/main" id="{44166C3F-75D7-18C4-09B7-ECC619AB5F7B}"/>
              </a:ext>
            </a:extLst>
          </p:cNvPr>
          <p:cNvSpPr txBox="1"/>
          <p:nvPr/>
        </p:nvSpPr>
        <p:spPr>
          <a:xfrm>
            <a:off x="497305" y="5405510"/>
            <a:ext cx="11357811"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To encrypt a message, a key is needed that is as long as the message. Usually, the key is a repeating keyword. For example, if the keyword is deceptive, the message “we are discovered save yourself” is encrypted as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A4BBD23-1940-6D93-B312-0E580EAD8C6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0657632-7722-2372-C554-47E841C3C001}"/>
              </a:ext>
            </a:extLst>
          </p:cNvPr>
          <p:cNvSpPr>
            <a:spLocks noGrp="1"/>
          </p:cNvSpPr>
          <p:nvPr>
            <p:ph type="sldNum" sz="quarter" idx="12"/>
          </p:nvPr>
        </p:nvSpPr>
        <p:spPr/>
        <p:txBody>
          <a:bodyPr/>
          <a:lstStyle/>
          <a:p>
            <a:fld id="{8B49CD6B-C1B8-4314-8139-E6C09BE6966B}" type="slidenum">
              <a:rPr lang="en-IN" smtClean="0"/>
              <a:t>37</a:t>
            </a:fld>
            <a:endParaRPr lang="en-IN"/>
          </a:p>
        </p:txBody>
      </p:sp>
    </p:spTree>
    <p:extLst>
      <p:ext uri="{BB962C8B-B14F-4D97-AF65-F5344CB8AC3E}">
        <p14:creationId xmlns:p14="http://schemas.microsoft.com/office/powerpoint/2010/main" val="29521677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C5E0871-C85C-D070-814A-1F3C73597F0B}"/>
              </a:ext>
            </a:extLst>
          </p:cNvPr>
          <p:cNvPicPr>
            <a:picLocks noChangeAspect="1"/>
          </p:cNvPicPr>
          <p:nvPr/>
        </p:nvPicPr>
        <p:blipFill>
          <a:blip r:embed="rId2"/>
          <a:stretch>
            <a:fillRect/>
          </a:stretch>
        </p:blipFill>
        <p:spPr>
          <a:xfrm>
            <a:off x="609599" y="1168483"/>
            <a:ext cx="9240253" cy="3884780"/>
          </a:xfrm>
          <a:prstGeom prst="rect">
            <a:avLst/>
          </a:prstGeom>
        </p:spPr>
      </p:pic>
      <p:sp>
        <p:nvSpPr>
          <p:cNvPr id="2" name="Footer Placeholder 1">
            <a:extLst>
              <a:ext uri="{FF2B5EF4-FFF2-40B4-BE49-F238E27FC236}">
                <a16:creationId xmlns:a16="http://schemas.microsoft.com/office/drawing/2014/main" id="{AF10A759-55C0-46C5-6328-BC04EBDAF8C7}"/>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3D0B187B-CAAD-A235-A421-8E2E949319E0}"/>
              </a:ext>
            </a:extLst>
          </p:cNvPr>
          <p:cNvSpPr>
            <a:spLocks noGrp="1"/>
          </p:cNvSpPr>
          <p:nvPr>
            <p:ph type="sldNum" sz="quarter" idx="12"/>
          </p:nvPr>
        </p:nvSpPr>
        <p:spPr/>
        <p:txBody>
          <a:bodyPr/>
          <a:lstStyle/>
          <a:p>
            <a:fld id="{8B49CD6B-C1B8-4314-8139-E6C09BE6966B}" type="slidenum">
              <a:rPr lang="en-IN" smtClean="0"/>
              <a:t>38</a:t>
            </a:fld>
            <a:endParaRPr lang="en-IN"/>
          </a:p>
        </p:txBody>
      </p:sp>
    </p:spTree>
    <p:extLst>
      <p:ext uri="{BB962C8B-B14F-4D97-AF65-F5344CB8AC3E}">
        <p14:creationId xmlns:p14="http://schemas.microsoft.com/office/powerpoint/2010/main" val="18416276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6C2CFB8-441D-BF14-47E7-676801D4EBEF}"/>
              </a:ext>
            </a:extLst>
          </p:cNvPr>
          <p:cNvSpPr txBox="1"/>
          <p:nvPr/>
        </p:nvSpPr>
        <p:spPr>
          <a:xfrm>
            <a:off x="294546" y="1437075"/>
            <a:ext cx="6096000" cy="369332"/>
          </a:xfrm>
          <a:prstGeom prst="rect">
            <a:avLst/>
          </a:prstGeom>
          <a:noFill/>
        </p:spPr>
        <p:txBody>
          <a:bodyPr wrap="square">
            <a:spAutoFit/>
          </a:bodyPr>
          <a:lstStyle/>
          <a:p>
            <a:r>
              <a:rPr lang="en-US" dirty="0"/>
              <a:t>A simple test can be made to make a determination.</a:t>
            </a:r>
            <a:endParaRPr lang="en-IN" dirty="0"/>
          </a:p>
        </p:txBody>
      </p:sp>
      <p:sp>
        <p:nvSpPr>
          <p:cNvPr id="7" name="TextBox 6">
            <a:extLst>
              <a:ext uri="{FF2B5EF4-FFF2-40B4-BE49-F238E27FC236}">
                <a16:creationId xmlns:a16="http://schemas.microsoft.com/office/drawing/2014/main" id="{E83EB17C-E9C7-670E-210F-908D6B8BF31E}"/>
              </a:ext>
            </a:extLst>
          </p:cNvPr>
          <p:cNvSpPr txBox="1"/>
          <p:nvPr/>
        </p:nvSpPr>
        <p:spPr>
          <a:xfrm>
            <a:off x="294546" y="1953468"/>
            <a:ext cx="11293642"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opponent believes that the ciphertext was encrypted using either monoalphabetic substitution or a </a:t>
            </a:r>
            <a:r>
              <a:rPr lang="en-US" b="1" dirty="0">
                <a:latin typeface="Times New Roman" panose="02020603050405020304" pitchFamily="18" charset="0"/>
                <a:cs typeface="Times New Roman" panose="02020603050405020304" pitchFamily="18" charset="0"/>
              </a:rPr>
              <a:t>Vigenère cipher. </a:t>
            </a:r>
            <a:r>
              <a:rPr lang="en-US" dirty="0">
                <a:latin typeface="Times New Roman" panose="02020603050405020304" pitchFamily="18" charset="0"/>
                <a:cs typeface="Times New Roman" panose="02020603050405020304" pitchFamily="18" charset="0"/>
              </a:rPr>
              <a:t>A simple test can be made to make a determination.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a monoalphabetic substitution is used, then the statistical properties of the ciphertext should be the same as that of the language of the plaintext.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only a single message is available for analysis, we would not expect an exact match of this small sample with the statistical profile of the plaintext language. Nevertheless, if the correspondence is close, we can assume a monoalphabetic substitution.</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18163B55-B2B1-4487-1EAD-AB9984815AB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2F4070B-C4C2-3E11-D6AC-199527C2DA68}"/>
              </a:ext>
            </a:extLst>
          </p:cNvPr>
          <p:cNvSpPr>
            <a:spLocks noGrp="1"/>
          </p:cNvSpPr>
          <p:nvPr>
            <p:ph type="sldNum" sz="quarter" idx="12"/>
          </p:nvPr>
        </p:nvSpPr>
        <p:spPr/>
        <p:txBody>
          <a:bodyPr/>
          <a:lstStyle/>
          <a:p>
            <a:fld id="{8B49CD6B-C1B8-4314-8139-E6C09BE6966B}" type="slidenum">
              <a:rPr lang="en-IN" smtClean="0"/>
              <a:t>39</a:t>
            </a:fld>
            <a:endParaRPr lang="en-IN"/>
          </a:p>
        </p:txBody>
      </p:sp>
    </p:spTree>
    <p:extLst>
      <p:ext uri="{BB962C8B-B14F-4D97-AF65-F5344CB8AC3E}">
        <p14:creationId xmlns:p14="http://schemas.microsoft.com/office/powerpoint/2010/main" val="2703237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106958-8361-4958-F33D-C8369AC9F3CE}"/>
              </a:ext>
            </a:extLst>
          </p:cNvPr>
          <p:cNvPicPr>
            <a:picLocks noChangeAspect="1"/>
          </p:cNvPicPr>
          <p:nvPr/>
        </p:nvPicPr>
        <p:blipFill>
          <a:blip r:embed="rId2"/>
          <a:stretch>
            <a:fillRect/>
          </a:stretch>
        </p:blipFill>
        <p:spPr>
          <a:xfrm>
            <a:off x="1619751" y="1003383"/>
            <a:ext cx="8966550" cy="4562475"/>
          </a:xfrm>
          <a:prstGeom prst="rect">
            <a:avLst/>
          </a:prstGeom>
        </p:spPr>
      </p:pic>
      <p:sp>
        <p:nvSpPr>
          <p:cNvPr id="2" name="Footer Placeholder 1">
            <a:extLst>
              <a:ext uri="{FF2B5EF4-FFF2-40B4-BE49-F238E27FC236}">
                <a16:creationId xmlns:a16="http://schemas.microsoft.com/office/drawing/2014/main" id="{2BD530B8-BC4B-36F4-4AED-2B4E4764EC2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816E6F7-D599-A87C-6E9F-2E6C4171DAE0}"/>
              </a:ext>
            </a:extLst>
          </p:cNvPr>
          <p:cNvSpPr>
            <a:spLocks noGrp="1"/>
          </p:cNvSpPr>
          <p:nvPr>
            <p:ph type="sldNum" sz="quarter" idx="12"/>
          </p:nvPr>
        </p:nvSpPr>
        <p:spPr/>
        <p:txBody>
          <a:bodyPr/>
          <a:lstStyle/>
          <a:p>
            <a:fld id="{8B49CD6B-C1B8-4314-8139-E6C09BE6966B}" type="slidenum">
              <a:rPr lang="en-IN" smtClean="0"/>
              <a:t>4</a:t>
            </a:fld>
            <a:endParaRPr lang="en-IN"/>
          </a:p>
        </p:txBody>
      </p:sp>
    </p:spTree>
    <p:extLst>
      <p:ext uri="{BB962C8B-B14F-4D97-AF65-F5344CB8AC3E}">
        <p14:creationId xmlns:p14="http://schemas.microsoft.com/office/powerpoint/2010/main" val="3419843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0D86D9-A6FB-34CA-8A0A-CE2E7F0E73A6}"/>
              </a:ext>
            </a:extLst>
          </p:cNvPr>
          <p:cNvSpPr txBox="1"/>
          <p:nvPr/>
        </p:nvSpPr>
        <p:spPr>
          <a:xfrm>
            <a:off x="500449" y="1316784"/>
            <a:ext cx="10828420" cy="4613058"/>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important insight that leads to a solution is the following: If two identical sequences of plaintext letters occur at a distance that is an integer multiple of the keyword length, they will generate identical ciphertext sequences.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example, two instances of the sequence “red” are separated by nine character positions. Consequently, in both cases, r is encrypted using key letter e, e is encrypted using key letter p, and d is encrypted using key letter t. Thus, in both cases, the ciphertext sequence is VTW. We indicate this above by underlining the relevant ciphertext letters and shading the relevant ciphertext numbers.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An analyst looking at only the ciphertext would detect the repeated sequences VTW at a displacement of 9 and make the assumption that the keyword is either three or nine letters in length. The appearance of VTW twice could be by chance and may not reflect identical plaintext letters encrypted with identical key letters.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99FB9784-865B-4106-1EA3-04843692F4E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20A960B-05BA-BB13-F921-AF649B570017}"/>
              </a:ext>
            </a:extLst>
          </p:cNvPr>
          <p:cNvSpPr>
            <a:spLocks noGrp="1"/>
          </p:cNvSpPr>
          <p:nvPr>
            <p:ph type="sldNum" sz="quarter" idx="12"/>
          </p:nvPr>
        </p:nvSpPr>
        <p:spPr/>
        <p:txBody>
          <a:bodyPr/>
          <a:lstStyle/>
          <a:p>
            <a:fld id="{8B49CD6B-C1B8-4314-8139-E6C09BE6966B}" type="slidenum">
              <a:rPr lang="en-IN" smtClean="0"/>
              <a:t>40</a:t>
            </a:fld>
            <a:endParaRPr lang="en-IN"/>
          </a:p>
        </p:txBody>
      </p:sp>
    </p:spTree>
    <p:extLst>
      <p:ext uri="{BB962C8B-B14F-4D97-AF65-F5344CB8AC3E}">
        <p14:creationId xmlns:p14="http://schemas.microsoft.com/office/powerpoint/2010/main" val="2854190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F286101-C1B4-EFEB-61A9-34B3342A19D5}"/>
              </a:ext>
            </a:extLst>
          </p:cNvPr>
          <p:cNvSpPr txBox="1"/>
          <p:nvPr/>
        </p:nvSpPr>
        <p:spPr>
          <a:xfrm>
            <a:off x="412630" y="1495984"/>
            <a:ext cx="11117178" cy="4618380"/>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However, if the message is long enough, there will be a number of such repeated ciphertext sequences. By looking for common factors in the displacements of the various sequences, the analyst should be able to make a good guess of the keyword length.</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Solution of the cipher now depends on an important insight. If the keyword length is m, then the cipher, in effect, consists of m monoalphabetic substitution ciphers.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example, with the keyword </a:t>
            </a:r>
            <a:r>
              <a:rPr lang="en-US" b="1" dirty="0">
                <a:latin typeface="Times New Roman" panose="02020603050405020304" pitchFamily="18" charset="0"/>
                <a:cs typeface="Times New Roman" panose="02020603050405020304" pitchFamily="18" charset="0"/>
              </a:rPr>
              <a:t>DECEPTIVE, the </a:t>
            </a:r>
            <a:r>
              <a:rPr lang="en-US" dirty="0">
                <a:latin typeface="Times New Roman" panose="02020603050405020304" pitchFamily="18" charset="0"/>
                <a:cs typeface="Times New Roman" panose="02020603050405020304" pitchFamily="18" charset="0"/>
              </a:rPr>
              <a:t>letters in positions 1, 10, 19, and so on are all encrypted with the same monoalphabetic cipher. Thus, we can use the known frequency characteristics of the plaintext language to attack each of the monoalphabetic ciphers separately.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periodic nature of the keyword can be eliminated by using a nonrepeating keyword that is as long as the message itself. Vigenère proposed what is referred to as an autokey system, in which a keyword is concatenated with the plaintext itself to provide a running key. For our example,</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5DE90E27-7F7A-76DE-1F8A-367FEC6CB4A0}"/>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3891C07E-B555-E657-16F3-C4A614C14BF4}"/>
              </a:ext>
            </a:extLst>
          </p:cNvPr>
          <p:cNvSpPr>
            <a:spLocks noGrp="1"/>
          </p:cNvSpPr>
          <p:nvPr>
            <p:ph type="sldNum" sz="quarter" idx="12"/>
          </p:nvPr>
        </p:nvSpPr>
        <p:spPr/>
        <p:txBody>
          <a:bodyPr/>
          <a:lstStyle/>
          <a:p>
            <a:fld id="{8B49CD6B-C1B8-4314-8139-E6C09BE6966B}" type="slidenum">
              <a:rPr lang="en-IN" smtClean="0"/>
              <a:t>41</a:t>
            </a:fld>
            <a:endParaRPr lang="en-IN"/>
          </a:p>
        </p:txBody>
      </p:sp>
    </p:spTree>
    <p:extLst>
      <p:ext uri="{BB962C8B-B14F-4D97-AF65-F5344CB8AC3E}">
        <p14:creationId xmlns:p14="http://schemas.microsoft.com/office/powerpoint/2010/main" val="25768253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A9315B3-9557-B4D1-1B56-5AB97D65FECF}"/>
              </a:ext>
            </a:extLst>
          </p:cNvPr>
          <p:cNvSpPr txBox="1"/>
          <p:nvPr/>
        </p:nvSpPr>
        <p:spPr>
          <a:xfrm>
            <a:off x="585537" y="2576715"/>
            <a:ext cx="11020926"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Even this scheme is vulnerable to cryptanalysis. Because the key and the plaintext share the same frequency distribution of letters, a statistical technique can be applied. For example, e enciphered by e, by Figure 5, can be expected to occur with a frequency of (0.127) 2 ≈ 0.016, whereas t enciphered by t would occur only about half as often. These regularities can be exploited to achieve successful cryptanalysis.</a:t>
            </a:r>
            <a:endParaRPr lang="en-IN"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21656FE-1048-43E1-CE92-89D6FC71F7FA}"/>
              </a:ext>
            </a:extLst>
          </p:cNvPr>
          <p:cNvPicPr>
            <a:picLocks noChangeAspect="1"/>
          </p:cNvPicPr>
          <p:nvPr/>
        </p:nvPicPr>
        <p:blipFill>
          <a:blip r:embed="rId2"/>
          <a:stretch>
            <a:fillRect/>
          </a:stretch>
        </p:blipFill>
        <p:spPr>
          <a:xfrm>
            <a:off x="3076826" y="944730"/>
            <a:ext cx="5008395" cy="1285123"/>
          </a:xfrm>
          <a:prstGeom prst="rect">
            <a:avLst/>
          </a:prstGeom>
        </p:spPr>
      </p:pic>
      <p:sp>
        <p:nvSpPr>
          <p:cNvPr id="2" name="Footer Placeholder 1">
            <a:extLst>
              <a:ext uri="{FF2B5EF4-FFF2-40B4-BE49-F238E27FC236}">
                <a16:creationId xmlns:a16="http://schemas.microsoft.com/office/drawing/2014/main" id="{EB4D993C-3ACC-13F3-A66E-D3AC26D4E853}"/>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8FF5971C-5970-CF3B-7596-7E7749D1E549}"/>
              </a:ext>
            </a:extLst>
          </p:cNvPr>
          <p:cNvSpPr>
            <a:spLocks noGrp="1"/>
          </p:cNvSpPr>
          <p:nvPr>
            <p:ph type="sldNum" sz="quarter" idx="12"/>
          </p:nvPr>
        </p:nvSpPr>
        <p:spPr/>
        <p:txBody>
          <a:bodyPr/>
          <a:lstStyle/>
          <a:p>
            <a:fld id="{8B49CD6B-C1B8-4314-8139-E6C09BE6966B}" type="slidenum">
              <a:rPr lang="en-IN" smtClean="0"/>
              <a:t>42</a:t>
            </a:fld>
            <a:endParaRPr lang="en-IN"/>
          </a:p>
        </p:txBody>
      </p:sp>
    </p:spTree>
    <p:extLst>
      <p:ext uri="{BB962C8B-B14F-4D97-AF65-F5344CB8AC3E}">
        <p14:creationId xmlns:p14="http://schemas.microsoft.com/office/powerpoint/2010/main" val="781277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A2A189-1275-2979-85AE-9D5117AEDB27}"/>
              </a:ext>
            </a:extLst>
          </p:cNvPr>
          <p:cNvSpPr txBox="1"/>
          <p:nvPr/>
        </p:nvSpPr>
        <p:spPr>
          <a:xfrm>
            <a:off x="168440" y="1191398"/>
            <a:ext cx="11518231" cy="1335237"/>
          </a:xfrm>
          <a:prstGeom prst="rect">
            <a:avLst/>
          </a:prstGeom>
          <a:noFill/>
        </p:spPr>
        <p:txBody>
          <a:bodyPr wrap="square">
            <a:spAutoFit/>
          </a:bodyPr>
          <a:lstStyle/>
          <a:p>
            <a:pPr algn="just">
              <a:lnSpc>
                <a:spcPct val="150000"/>
              </a:lnSpc>
            </a:pPr>
            <a:r>
              <a:rPr lang="en-US" sz="2000" b="1" dirty="0">
                <a:latin typeface="Times New Roman" panose="02020603050405020304" pitchFamily="18" charset="0"/>
                <a:cs typeface="Times New Roman" panose="02020603050405020304" pitchFamily="18" charset="0"/>
              </a:rPr>
              <a:t> Vernam Cipher </a:t>
            </a:r>
          </a:p>
          <a:p>
            <a:pPr algn="just">
              <a:lnSpc>
                <a:spcPct val="150000"/>
              </a:lnSpc>
            </a:pPr>
            <a:r>
              <a:rPr lang="en-US" dirty="0">
                <a:latin typeface="Times New Roman" panose="02020603050405020304" pitchFamily="18" charset="0"/>
                <a:cs typeface="Times New Roman" panose="02020603050405020304" pitchFamily="18" charset="0"/>
              </a:rPr>
              <a:t>Length of the keyword = Length of the plaintext </a:t>
            </a:r>
          </a:p>
          <a:p>
            <a:pPr algn="just">
              <a:lnSpc>
                <a:spcPct val="150000"/>
              </a:lnSpc>
            </a:pPr>
            <a:r>
              <a:rPr lang="en-US" dirty="0">
                <a:latin typeface="Times New Roman" panose="02020603050405020304" pitchFamily="18" charset="0"/>
                <a:cs typeface="Times New Roman" panose="02020603050405020304" pitchFamily="18" charset="0"/>
              </a:rPr>
              <a:t>Such a system was introduced by an AT&amp;T engineer named Gilbert Vernam in 1918</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1788213-27C2-2A6E-903F-3888B244B0AF}"/>
              </a:ext>
            </a:extLst>
          </p:cNvPr>
          <p:cNvPicPr>
            <a:picLocks noChangeAspect="1"/>
          </p:cNvPicPr>
          <p:nvPr/>
        </p:nvPicPr>
        <p:blipFill>
          <a:blip r:embed="rId2"/>
          <a:srcRect r="3879" b="18588"/>
          <a:stretch>
            <a:fillRect/>
          </a:stretch>
        </p:blipFill>
        <p:spPr>
          <a:xfrm>
            <a:off x="2234152" y="2751745"/>
            <a:ext cx="5916395" cy="2257037"/>
          </a:xfrm>
          <a:prstGeom prst="rect">
            <a:avLst/>
          </a:prstGeom>
        </p:spPr>
      </p:pic>
      <p:sp>
        <p:nvSpPr>
          <p:cNvPr id="7" name="TextBox 6">
            <a:extLst>
              <a:ext uri="{FF2B5EF4-FFF2-40B4-BE49-F238E27FC236}">
                <a16:creationId xmlns:a16="http://schemas.microsoft.com/office/drawing/2014/main" id="{61C696C0-A6EE-AC97-3667-0E5DF1B8C52A}"/>
              </a:ext>
            </a:extLst>
          </p:cNvPr>
          <p:cNvSpPr txBox="1"/>
          <p:nvPr/>
        </p:nvSpPr>
        <p:spPr>
          <a:xfrm>
            <a:off x="4206172" y="5008782"/>
            <a:ext cx="6096000" cy="369332"/>
          </a:xfrm>
          <a:prstGeom prst="rect">
            <a:avLst/>
          </a:prstGeom>
          <a:noFill/>
        </p:spPr>
        <p:txBody>
          <a:bodyPr wrap="square">
            <a:spAutoFit/>
          </a:bodyPr>
          <a:lstStyle/>
          <a:p>
            <a:r>
              <a:rPr lang="en-IN" dirty="0"/>
              <a:t>Vernam Cipher</a:t>
            </a:r>
          </a:p>
        </p:txBody>
      </p:sp>
      <p:sp>
        <p:nvSpPr>
          <p:cNvPr id="9" name="TextBox 8">
            <a:extLst>
              <a:ext uri="{FF2B5EF4-FFF2-40B4-BE49-F238E27FC236}">
                <a16:creationId xmlns:a16="http://schemas.microsoft.com/office/drawing/2014/main" id="{7E5E2136-9C98-C9B4-0C74-2440041398D5}"/>
              </a:ext>
            </a:extLst>
          </p:cNvPr>
          <p:cNvSpPr txBox="1"/>
          <p:nvPr/>
        </p:nvSpPr>
        <p:spPr>
          <a:xfrm>
            <a:off x="561472" y="5297270"/>
            <a:ext cx="10732169"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system works on binary data (bits) rather than letters. The system can be expressed succinctly as follows</a:t>
            </a:r>
            <a:endParaRPr lang="en-IN"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4D696E6C-D3AF-1AE0-D2BE-46595CC16E26}"/>
              </a:ext>
            </a:extLst>
          </p:cNvPr>
          <p:cNvPicPr>
            <a:picLocks noChangeAspect="1"/>
          </p:cNvPicPr>
          <p:nvPr/>
        </p:nvPicPr>
        <p:blipFill>
          <a:blip r:embed="rId3"/>
          <a:stretch>
            <a:fillRect/>
          </a:stretch>
        </p:blipFill>
        <p:spPr>
          <a:xfrm>
            <a:off x="4507830" y="5874246"/>
            <a:ext cx="1812759" cy="517931"/>
          </a:xfrm>
          <a:prstGeom prst="rect">
            <a:avLst/>
          </a:prstGeom>
        </p:spPr>
      </p:pic>
      <p:sp>
        <p:nvSpPr>
          <p:cNvPr id="2" name="Footer Placeholder 1">
            <a:extLst>
              <a:ext uri="{FF2B5EF4-FFF2-40B4-BE49-F238E27FC236}">
                <a16:creationId xmlns:a16="http://schemas.microsoft.com/office/drawing/2014/main" id="{69E7B5EC-EF14-1701-ABAE-ABB8D9D88A08}"/>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788C81F-5D45-EFD3-8C47-B077D3FA18EA}"/>
              </a:ext>
            </a:extLst>
          </p:cNvPr>
          <p:cNvSpPr>
            <a:spLocks noGrp="1"/>
          </p:cNvSpPr>
          <p:nvPr>
            <p:ph type="sldNum" sz="quarter" idx="12"/>
          </p:nvPr>
        </p:nvSpPr>
        <p:spPr/>
        <p:txBody>
          <a:bodyPr/>
          <a:lstStyle/>
          <a:p>
            <a:fld id="{8B49CD6B-C1B8-4314-8139-E6C09BE6966B}" type="slidenum">
              <a:rPr lang="en-IN" smtClean="0"/>
              <a:t>43</a:t>
            </a:fld>
            <a:endParaRPr lang="en-IN"/>
          </a:p>
        </p:txBody>
      </p:sp>
    </p:spTree>
    <p:extLst>
      <p:ext uri="{BB962C8B-B14F-4D97-AF65-F5344CB8AC3E}">
        <p14:creationId xmlns:p14="http://schemas.microsoft.com/office/powerpoint/2010/main" val="21050323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850D61-C4A0-1A9D-03B4-9F9F4E1249BB}"/>
              </a:ext>
            </a:extLst>
          </p:cNvPr>
          <p:cNvPicPr>
            <a:picLocks noChangeAspect="1"/>
          </p:cNvPicPr>
          <p:nvPr/>
        </p:nvPicPr>
        <p:blipFill>
          <a:blip r:embed="rId2"/>
          <a:stretch>
            <a:fillRect/>
          </a:stretch>
        </p:blipFill>
        <p:spPr>
          <a:xfrm>
            <a:off x="766762" y="919162"/>
            <a:ext cx="5008396" cy="1631533"/>
          </a:xfrm>
          <a:prstGeom prst="rect">
            <a:avLst/>
          </a:prstGeom>
        </p:spPr>
      </p:pic>
      <p:sp>
        <p:nvSpPr>
          <p:cNvPr id="5" name="TextBox 4">
            <a:extLst>
              <a:ext uri="{FF2B5EF4-FFF2-40B4-BE49-F238E27FC236}">
                <a16:creationId xmlns:a16="http://schemas.microsoft.com/office/drawing/2014/main" id="{CA4E8C54-C38B-AA35-F8D6-C5739BBDD325}"/>
              </a:ext>
            </a:extLst>
          </p:cNvPr>
          <p:cNvSpPr txBox="1"/>
          <p:nvPr/>
        </p:nvSpPr>
        <p:spPr>
          <a:xfrm>
            <a:off x="497305" y="2832846"/>
            <a:ext cx="11470106"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Compare this with Equation (3) for the Vigenère cipher. Thus, the ciphertext is generated by performing the bitwise XOR of the plaintext and the key. Because of the properties of the XOR, decryption simply involves the same bitwise operation:</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7AA96D02-9108-D228-BD6A-BE14A037D0FA}"/>
              </a:ext>
            </a:extLst>
          </p:cNvPr>
          <p:cNvPicPr>
            <a:picLocks noChangeAspect="1"/>
          </p:cNvPicPr>
          <p:nvPr/>
        </p:nvPicPr>
        <p:blipFill>
          <a:blip r:embed="rId3"/>
          <a:stretch>
            <a:fillRect/>
          </a:stretch>
        </p:blipFill>
        <p:spPr>
          <a:xfrm>
            <a:off x="4796590" y="3810794"/>
            <a:ext cx="1684997" cy="355550"/>
          </a:xfrm>
          <a:prstGeom prst="rect">
            <a:avLst/>
          </a:prstGeom>
        </p:spPr>
      </p:pic>
      <p:sp>
        <p:nvSpPr>
          <p:cNvPr id="9" name="TextBox 8">
            <a:extLst>
              <a:ext uri="{FF2B5EF4-FFF2-40B4-BE49-F238E27FC236}">
                <a16:creationId xmlns:a16="http://schemas.microsoft.com/office/drawing/2014/main" id="{42C061EB-5994-40D2-AD60-0F3BAF0B03A0}"/>
              </a:ext>
            </a:extLst>
          </p:cNvPr>
          <p:cNvSpPr txBox="1"/>
          <p:nvPr/>
        </p:nvSpPr>
        <p:spPr>
          <a:xfrm>
            <a:off x="766761" y="4461510"/>
            <a:ext cx="11200649" cy="1704569"/>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which compares with Equation (2.4). The essence of this technique is the means of construction of the key. Vernam proposed the use of a running loop of tape that eventually repeated the key, so that in fact the system worked with a very long but repeating keyword. Although such a scheme, with a long key, presents formidable cryptanalytic difficulties, it can be broken with sufficient ciphertext, the use of known or probable plaintext sequences, or both.</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02EFE6B-A044-DEBD-C217-E19CE4F82AB8}"/>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A03244D-B478-4213-0FBD-F72E9A6AD4CF}"/>
              </a:ext>
            </a:extLst>
          </p:cNvPr>
          <p:cNvSpPr>
            <a:spLocks noGrp="1"/>
          </p:cNvSpPr>
          <p:nvPr>
            <p:ph type="sldNum" sz="quarter" idx="12"/>
          </p:nvPr>
        </p:nvSpPr>
        <p:spPr/>
        <p:txBody>
          <a:bodyPr/>
          <a:lstStyle/>
          <a:p>
            <a:fld id="{8B49CD6B-C1B8-4314-8139-E6C09BE6966B}" type="slidenum">
              <a:rPr lang="en-IN" smtClean="0"/>
              <a:t>44</a:t>
            </a:fld>
            <a:endParaRPr lang="en-IN"/>
          </a:p>
        </p:txBody>
      </p:sp>
    </p:spTree>
    <p:extLst>
      <p:ext uri="{BB962C8B-B14F-4D97-AF65-F5344CB8AC3E}">
        <p14:creationId xmlns:p14="http://schemas.microsoft.com/office/powerpoint/2010/main" val="36187735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12B4F0D-CBD5-79BE-7ADA-CD62895D5A63}"/>
              </a:ext>
            </a:extLst>
          </p:cNvPr>
          <p:cNvSpPr txBox="1"/>
          <p:nvPr/>
        </p:nvSpPr>
        <p:spPr>
          <a:xfrm>
            <a:off x="545596" y="1342146"/>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One-Time Pad</a:t>
            </a:r>
          </a:p>
        </p:txBody>
      </p:sp>
      <p:sp>
        <p:nvSpPr>
          <p:cNvPr id="9" name="TextBox 8">
            <a:extLst>
              <a:ext uri="{FF2B5EF4-FFF2-40B4-BE49-F238E27FC236}">
                <a16:creationId xmlns:a16="http://schemas.microsoft.com/office/drawing/2014/main" id="{70C62E7B-1731-A4E4-0C9A-961A70157751}"/>
              </a:ext>
            </a:extLst>
          </p:cNvPr>
          <p:cNvSpPr txBox="1"/>
          <p:nvPr/>
        </p:nvSpPr>
        <p:spPr>
          <a:xfrm>
            <a:off x="545596" y="2222245"/>
            <a:ext cx="10876549" cy="3787383"/>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using a random key that is as long as the message, so that the key need not be repeated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addition, the key is to be used to encrypt and decrypt a single message, and then is discarded.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Each new message requires a new key of the same length as the new message. Such a scheme, </a:t>
            </a:r>
            <a:r>
              <a:rPr lang="en-US" b="1" dirty="0">
                <a:latin typeface="Times New Roman" panose="02020603050405020304" pitchFamily="18" charset="0"/>
                <a:cs typeface="Times New Roman" panose="02020603050405020304" pitchFamily="18" charset="0"/>
              </a:rPr>
              <a:t>known as a one-time pad</a:t>
            </a:r>
            <a:r>
              <a:rPr lang="en-US" dirty="0">
                <a:latin typeface="Times New Roman" panose="02020603050405020304" pitchFamily="18" charset="0"/>
                <a:cs typeface="Times New Roman" panose="02020603050405020304" pitchFamily="18" charset="0"/>
              </a:rPr>
              <a:t>, is unbreakable. It produces random output that bears no statistical relationship to the plaintext.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Because the ciphertext contains no information whatsoever about the plaintext, there is simply no way to break the code .</a:t>
            </a:r>
          </a:p>
          <a:p>
            <a:pPr algn="just">
              <a:lnSpc>
                <a:spcPct val="150000"/>
              </a:lnSpc>
            </a:pPr>
            <a:r>
              <a:rPr lang="en-US" dirty="0">
                <a:latin typeface="Times New Roman" panose="02020603050405020304" pitchFamily="18" charset="0"/>
                <a:cs typeface="Times New Roman" panose="02020603050405020304" pitchFamily="18" charset="0"/>
              </a:rPr>
              <a:t>An example should illustrate our point. Suppose that we are using a Vigenère scheme with 27 characters in which the twenty-seventh character is the space character, but with a one-time key that is as long as the message. Consider the ciphertext</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2296F93-E8B5-DFEA-18F1-3308AF3415D4}"/>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7B895856-FA9A-A3E3-5CC7-A6BD890CE694}"/>
              </a:ext>
            </a:extLst>
          </p:cNvPr>
          <p:cNvSpPr>
            <a:spLocks noGrp="1"/>
          </p:cNvSpPr>
          <p:nvPr>
            <p:ph type="sldNum" sz="quarter" idx="12"/>
          </p:nvPr>
        </p:nvSpPr>
        <p:spPr/>
        <p:txBody>
          <a:bodyPr/>
          <a:lstStyle/>
          <a:p>
            <a:fld id="{8B49CD6B-C1B8-4314-8139-E6C09BE6966B}" type="slidenum">
              <a:rPr lang="en-IN" smtClean="0"/>
              <a:t>45</a:t>
            </a:fld>
            <a:endParaRPr lang="en-IN"/>
          </a:p>
        </p:txBody>
      </p:sp>
    </p:spTree>
    <p:extLst>
      <p:ext uri="{BB962C8B-B14F-4D97-AF65-F5344CB8AC3E}">
        <p14:creationId xmlns:p14="http://schemas.microsoft.com/office/powerpoint/2010/main" val="1499198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1E7FF5-64FA-C175-ACBE-F92B686D5FE6}"/>
              </a:ext>
            </a:extLst>
          </p:cNvPr>
          <p:cNvPicPr>
            <a:picLocks noChangeAspect="1"/>
          </p:cNvPicPr>
          <p:nvPr/>
        </p:nvPicPr>
        <p:blipFill>
          <a:blip r:embed="rId2"/>
          <a:stretch>
            <a:fillRect/>
          </a:stretch>
        </p:blipFill>
        <p:spPr>
          <a:xfrm>
            <a:off x="735291" y="1301214"/>
            <a:ext cx="8210746" cy="2588909"/>
          </a:xfrm>
          <a:prstGeom prst="rect">
            <a:avLst/>
          </a:prstGeom>
        </p:spPr>
      </p:pic>
      <p:sp>
        <p:nvSpPr>
          <p:cNvPr id="7" name="TextBox 6">
            <a:extLst>
              <a:ext uri="{FF2B5EF4-FFF2-40B4-BE49-F238E27FC236}">
                <a16:creationId xmlns:a16="http://schemas.microsoft.com/office/drawing/2014/main" id="{ABD0ED3D-82A7-524E-36FC-5E50373FC15A}"/>
              </a:ext>
            </a:extLst>
          </p:cNvPr>
          <p:cNvSpPr txBox="1"/>
          <p:nvPr/>
        </p:nvSpPr>
        <p:spPr>
          <a:xfrm>
            <a:off x="633661" y="3890124"/>
            <a:ext cx="11373853" cy="2223942"/>
          </a:xfrm>
          <a:prstGeom prst="rect">
            <a:avLst/>
          </a:prstGeom>
          <a:noFill/>
        </p:spPr>
        <p:txBody>
          <a:bodyPr wrap="square">
            <a:spAutoFit/>
          </a:bodyPr>
          <a:lstStyle/>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fact, given any plaintext of equal length to the ciphertext, there is a key that produces that plaintext.</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if you did an exhaustive search of all possible keys, you would end up with many legible plaintexts, with no way of knowing which the intended plaintext was. </a:t>
            </a:r>
          </a:p>
          <a:p>
            <a:pPr marL="285750" indent="-285750">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the code is unbreakable.</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EB792826-B81E-4DBF-4E54-3EB4E645373E}"/>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B3CC9718-B9C7-9B99-E97A-9DB9CCF99946}"/>
              </a:ext>
            </a:extLst>
          </p:cNvPr>
          <p:cNvSpPr>
            <a:spLocks noGrp="1"/>
          </p:cNvSpPr>
          <p:nvPr>
            <p:ph type="sldNum" sz="quarter" idx="12"/>
          </p:nvPr>
        </p:nvSpPr>
        <p:spPr/>
        <p:txBody>
          <a:bodyPr/>
          <a:lstStyle/>
          <a:p>
            <a:fld id="{8B49CD6B-C1B8-4314-8139-E6C09BE6966B}" type="slidenum">
              <a:rPr lang="en-IN" smtClean="0"/>
              <a:t>46</a:t>
            </a:fld>
            <a:endParaRPr lang="en-IN"/>
          </a:p>
        </p:txBody>
      </p:sp>
    </p:spTree>
    <p:extLst>
      <p:ext uri="{BB962C8B-B14F-4D97-AF65-F5344CB8AC3E}">
        <p14:creationId xmlns:p14="http://schemas.microsoft.com/office/powerpoint/2010/main" val="16787564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38DF721-DDBE-3874-8666-A1A983782994}"/>
              </a:ext>
            </a:extLst>
          </p:cNvPr>
          <p:cNvSpPr txBox="1"/>
          <p:nvPr/>
        </p:nvSpPr>
        <p:spPr>
          <a:xfrm>
            <a:off x="391627" y="1553603"/>
            <a:ext cx="11550314" cy="2540888"/>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In theory, we need look no further for a cipher. The one-time pad offers complete security but, in practice, has two fundamental difficulties :</a:t>
            </a:r>
          </a:p>
          <a:p>
            <a:pPr marL="342900" indent="-342900">
              <a:lnSpc>
                <a:spcPct val="150000"/>
              </a:lnSpc>
              <a:buAutoNum type="arabicPeriod"/>
            </a:pPr>
            <a:r>
              <a:rPr lang="en-US" dirty="0">
                <a:latin typeface="Times New Roman" panose="02020603050405020304" pitchFamily="18" charset="0"/>
                <a:cs typeface="Times New Roman" panose="02020603050405020304" pitchFamily="18" charset="0"/>
              </a:rPr>
              <a:t>There is the practical problem of making large quantities of random keys. Any heavily used system might require millions of random characters on a regular basis. Supplying truly random characters in this volume is a significant task. </a:t>
            </a:r>
          </a:p>
          <a:p>
            <a:pPr>
              <a:lnSpc>
                <a:spcPct val="150000"/>
              </a:lnSpc>
            </a:pPr>
            <a:r>
              <a:rPr lang="en-US" dirty="0">
                <a:latin typeface="Times New Roman" panose="02020603050405020304" pitchFamily="18" charset="0"/>
                <a:cs typeface="Times New Roman" panose="02020603050405020304" pitchFamily="18" charset="0"/>
              </a:rPr>
              <a:t>2. Even more daunting is the problem of key distribution and protection. For every message to be sent, a key of equal length is needed by both sender and receiver. Thus, a mammoth key distribution problem exists.</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B012F06-A837-1F75-72F1-7A6EFA1DC630}"/>
              </a:ext>
            </a:extLst>
          </p:cNvPr>
          <p:cNvSpPr txBox="1"/>
          <p:nvPr/>
        </p:nvSpPr>
        <p:spPr>
          <a:xfrm>
            <a:off x="391627" y="4094491"/>
            <a:ext cx="10956758"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Because of these difficulties, the one-time pad is of limited utility and is useful primarily for low bandwidth channels requiring very high security. </a:t>
            </a:r>
          </a:p>
          <a:p>
            <a:pPr algn="just">
              <a:lnSpc>
                <a:spcPct val="150000"/>
              </a:lnSpc>
            </a:pPr>
            <a:r>
              <a:rPr lang="en-US" dirty="0">
                <a:latin typeface="Times New Roman" panose="02020603050405020304" pitchFamily="18" charset="0"/>
                <a:cs typeface="Times New Roman" panose="02020603050405020304" pitchFamily="18" charset="0"/>
              </a:rPr>
              <a:t>The one-time pad is the only cryptosystem that exhibits what is referred to as perfect secrecy.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56191DCE-2CCB-235B-4A23-136A82B0A0F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76BE94E-8186-C434-1ED5-CEE37A37CF6A}"/>
              </a:ext>
            </a:extLst>
          </p:cNvPr>
          <p:cNvSpPr>
            <a:spLocks noGrp="1"/>
          </p:cNvSpPr>
          <p:nvPr>
            <p:ph type="sldNum" sz="quarter" idx="12"/>
          </p:nvPr>
        </p:nvSpPr>
        <p:spPr/>
        <p:txBody>
          <a:bodyPr/>
          <a:lstStyle/>
          <a:p>
            <a:fld id="{8B49CD6B-C1B8-4314-8139-E6C09BE6966B}" type="slidenum">
              <a:rPr lang="en-IN" smtClean="0"/>
              <a:t>47</a:t>
            </a:fld>
            <a:endParaRPr lang="en-IN"/>
          </a:p>
        </p:txBody>
      </p:sp>
    </p:spTree>
    <p:extLst>
      <p:ext uri="{BB962C8B-B14F-4D97-AF65-F5344CB8AC3E}">
        <p14:creationId xmlns:p14="http://schemas.microsoft.com/office/powerpoint/2010/main" val="6247925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6225B4-C93B-6F79-A711-D5EAE8A4CEFE}"/>
              </a:ext>
            </a:extLst>
          </p:cNvPr>
          <p:cNvSpPr txBox="1"/>
          <p:nvPr/>
        </p:nvSpPr>
        <p:spPr>
          <a:xfrm>
            <a:off x="360947" y="1106429"/>
            <a:ext cx="6096000" cy="646331"/>
          </a:xfrm>
          <a:prstGeom prst="rect">
            <a:avLst/>
          </a:prstGeom>
          <a:noFill/>
        </p:spPr>
        <p:txBody>
          <a:bodyPr wrap="square">
            <a:spAutoFit/>
          </a:bodyPr>
          <a:lstStyle/>
          <a:p>
            <a:r>
              <a:rPr lang="en-IN" sz="3600" b="1" dirty="0">
                <a:latin typeface="Times New Roman" panose="02020603050405020304" pitchFamily="18" charset="0"/>
                <a:cs typeface="Times New Roman" panose="02020603050405020304" pitchFamily="18" charset="0"/>
              </a:rPr>
              <a:t>Steganography</a:t>
            </a:r>
          </a:p>
        </p:txBody>
      </p:sp>
      <p:sp>
        <p:nvSpPr>
          <p:cNvPr id="5" name="TextBox 4">
            <a:extLst>
              <a:ext uri="{FF2B5EF4-FFF2-40B4-BE49-F238E27FC236}">
                <a16:creationId xmlns:a16="http://schemas.microsoft.com/office/drawing/2014/main" id="{A1A3D95B-9C0A-BDB8-A4A8-9922846BF680}"/>
              </a:ext>
            </a:extLst>
          </p:cNvPr>
          <p:cNvSpPr txBox="1"/>
          <p:nvPr/>
        </p:nvSpPr>
        <p:spPr>
          <a:xfrm>
            <a:off x="360947" y="1798927"/>
            <a:ext cx="11470106"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 plaintext message may be hidden in one of two ways. The methods of steganography conceal the existence of the message, whereas the methods of cryptography render the message unintelligible to outsiders by various transformations of the text .</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5A7D3584-E37B-557A-9893-3A90D130B7E7}"/>
              </a:ext>
            </a:extLst>
          </p:cNvPr>
          <p:cNvPicPr>
            <a:picLocks noChangeAspect="1"/>
          </p:cNvPicPr>
          <p:nvPr/>
        </p:nvPicPr>
        <p:blipFill>
          <a:blip r:embed="rId2"/>
          <a:srcRect t="3333" b="1241"/>
          <a:stretch>
            <a:fillRect/>
          </a:stretch>
        </p:blipFill>
        <p:spPr>
          <a:xfrm>
            <a:off x="2413263" y="2648899"/>
            <a:ext cx="5454766" cy="3495228"/>
          </a:xfrm>
          <a:prstGeom prst="rect">
            <a:avLst/>
          </a:prstGeom>
        </p:spPr>
      </p:pic>
      <p:sp>
        <p:nvSpPr>
          <p:cNvPr id="9" name="TextBox 8">
            <a:extLst>
              <a:ext uri="{FF2B5EF4-FFF2-40B4-BE49-F238E27FC236}">
                <a16:creationId xmlns:a16="http://schemas.microsoft.com/office/drawing/2014/main" id="{1A60650E-C712-3778-59D8-3F5967BC325A}"/>
              </a:ext>
            </a:extLst>
          </p:cNvPr>
          <p:cNvSpPr txBox="1"/>
          <p:nvPr/>
        </p:nvSpPr>
        <p:spPr>
          <a:xfrm>
            <a:off x="3914274" y="6144127"/>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 Puzzle for Inspector Morse</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15D8E665-2B87-4778-55CF-F541F99EF4DE}"/>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6F084C0-052C-9795-36C5-6C031F27BDA0}"/>
              </a:ext>
            </a:extLst>
          </p:cNvPr>
          <p:cNvSpPr>
            <a:spLocks noGrp="1"/>
          </p:cNvSpPr>
          <p:nvPr>
            <p:ph type="sldNum" sz="quarter" idx="12"/>
          </p:nvPr>
        </p:nvSpPr>
        <p:spPr/>
        <p:txBody>
          <a:bodyPr/>
          <a:lstStyle/>
          <a:p>
            <a:fld id="{8B49CD6B-C1B8-4314-8139-E6C09BE6966B}" type="slidenum">
              <a:rPr lang="en-IN" smtClean="0"/>
              <a:t>48</a:t>
            </a:fld>
            <a:endParaRPr lang="en-IN"/>
          </a:p>
        </p:txBody>
      </p:sp>
    </p:spTree>
    <p:extLst>
      <p:ext uri="{BB962C8B-B14F-4D97-AF65-F5344CB8AC3E}">
        <p14:creationId xmlns:p14="http://schemas.microsoft.com/office/powerpoint/2010/main" val="10739298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65E0AF-311C-6D75-73A8-A3FEA6E2F18C}"/>
              </a:ext>
            </a:extLst>
          </p:cNvPr>
          <p:cNvSpPr txBox="1"/>
          <p:nvPr/>
        </p:nvSpPr>
        <p:spPr>
          <a:xfrm>
            <a:off x="433137" y="994610"/>
            <a:ext cx="11373852" cy="378206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Various other techniques have been used historically; some examples are the following [MYER91]: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Character marking: </a:t>
            </a:r>
            <a:r>
              <a:rPr lang="en-US" dirty="0">
                <a:latin typeface="Times New Roman" panose="02020603050405020304" pitchFamily="18" charset="0"/>
                <a:cs typeface="Times New Roman" panose="02020603050405020304" pitchFamily="18" charset="0"/>
              </a:rPr>
              <a:t>Selected letters of printed or typewritten text are overwritten in pencil. The marks are ordinarily not visible unless the paper is held at an angle to bright light.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Invisible ink: </a:t>
            </a:r>
            <a:r>
              <a:rPr lang="en-US" dirty="0">
                <a:latin typeface="Times New Roman" panose="02020603050405020304" pitchFamily="18" charset="0"/>
                <a:cs typeface="Times New Roman" panose="02020603050405020304" pitchFamily="18" charset="0"/>
              </a:rPr>
              <a:t>A number of substances can be used for writing but leave no visible trace until heat or some chemical is applied to the paper.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Pin punctures</a:t>
            </a:r>
            <a:r>
              <a:rPr lang="en-US" dirty="0">
                <a:latin typeface="Times New Roman" panose="02020603050405020304" pitchFamily="18" charset="0"/>
                <a:cs typeface="Times New Roman" panose="02020603050405020304" pitchFamily="18" charset="0"/>
              </a:rPr>
              <a:t>: Small pin punctures on selected letters are ordinarily not visible unless the paper is held up in front of a light. </a:t>
            </a:r>
          </a:p>
          <a:p>
            <a:pPr algn="just">
              <a:lnSpc>
                <a:spcPct val="150000"/>
              </a:lnSpc>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Typewriter correction ribbon</a:t>
            </a:r>
            <a:r>
              <a:rPr lang="en-US" dirty="0">
                <a:latin typeface="Times New Roman" panose="02020603050405020304" pitchFamily="18" charset="0"/>
                <a:cs typeface="Times New Roman" panose="02020603050405020304" pitchFamily="18" charset="0"/>
              </a:rPr>
              <a:t>: Used between lines typed with a black ribbon, the results of typing with the correction tape are visible only under a strong light</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DA91224-B406-580F-4FE3-CAF5317BCA0F}"/>
              </a:ext>
            </a:extLst>
          </p:cNvPr>
          <p:cNvSpPr txBox="1"/>
          <p:nvPr/>
        </p:nvSpPr>
        <p:spPr>
          <a:xfrm>
            <a:off x="433137" y="4776671"/>
            <a:ext cx="11502189" cy="646331"/>
          </a:xfrm>
          <a:prstGeom prst="rect">
            <a:avLst/>
          </a:prstGeom>
          <a:noFill/>
        </p:spPr>
        <p:txBody>
          <a:bodyPr wrap="square">
            <a:spAutoFit/>
          </a:bodyPr>
          <a:lstStyle/>
          <a:p>
            <a:r>
              <a:rPr lang="en-US" dirty="0"/>
              <a:t>Although these techniques may seem archaic, they have contemporary equivalents. [WAYN09] proposes hiding a message by using the least significant bits of frames on a CD. </a:t>
            </a:r>
            <a:endParaRPr lang="en-IN" dirty="0"/>
          </a:p>
        </p:txBody>
      </p:sp>
      <p:sp>
        <p:nvSpPr>
          <p:cNvPr id="2" name="Footer Placeholder 1">
            <a:extLst>
              <a:ext uri="{FF2B5EF4-FFF2-40B4-BE49-F238E27FC236}">
                <a16:creationId xmlns:a16="http://schemas.microsoft.com/office/drawing/2014/main" id="{F988E394-680F-81AF-D9E6-E3B5529795EE}"/>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CD8225D-9401-176A-B8A6-52108F89B55D}"/>
              </a:ext>
            </a:extLst>
          </p:cNvPr>
          <p:cNvSpPr>
            <a:spLocks noGrp="1"/>
          </p:cNvSpPr>
          <p:nvPr>
            <p:ph type="sldNum" sz="quarter" idx="12"/>
          </p:nvPr>
        </p:nvSpPr>
        <p:spPr/>
        <p:txBody>
          <a:bodyPr/>
          <a:lstStyle/>
          <a:p>
            <a:fld id="{8B49CD6B-C1B8-4314-8139-E6C09BE6966B}" type="slidenum">
              <a:rPr lang="en-IN" smtClean="0"/>
              <a:t>49</a:t>
            </a:fld>
            <a:endParaRPr lang="en-IN"/>
          </a:p>
        </p:txBody>
      </p:sp>
    </p:spTree>
    <p:extLst>
      <p:ext uri="{BB962C8B-B14F-4D97-AF65-F5344CB8AC3E}">
        <p14:creationId xmlns:p14="http://schemas.microsoft.com/office/powerpoint/2010/main" val="181701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3A5A9C7-E708-71FF-43D6-53DC4429B02B}"/>
              </a:ext>
            </a:extLst>
          </p:cNvPr>
          <p:cNvSpPr txBox="1"/>
          <p:nvPr/>
        </p:nvSpPr>
        <p:spPr>
          <a:xfrm>
            <a:off x="312821" y="1026766"/>
            <a:ext cx="11566358" cy="5444054"/>
          </a:xfrm>
          <a:prstGeom prst="rect">
            <a:avLst/>
          </a:prstGeom>
          <a:noFill/>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Four Key Tasks in Designing a Secure Communication System</a:t>
            </a: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Design a Security Algorithm</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algorithm transforms the message (e.g., encryption).</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It must be secure enough so an attacker cannot break it easily.</a:t>
            </a:r>
          </a:p>
          <a:p>
            <a:pPr marL="0" marR="0" lvl="0" indent="0" algn="l" defTabSz="914400" rtl="0" eaLnBrk="0" fontAlgn="base" latinLnBrk="0" hangingPunct="0">
              <a:lnSpc>
                <a:spcPct val="150000"/>
              </a:lnSpc>
              <a:spcBef>
                <a:spcPct val="0"/>
              </a:spcBef>
              <a:spcAft>
                <a:spcPct val="0"/>
              </a:spcAft>
              <a:buClrTx/>
              <a:buSzTx/>
              <a:buFontTx/>
              <a:buAutoNum type="arabicPeriod" startAt="2"/>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Generate Secret Information</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refers to keys or passwords used by the algorithm.</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It must be unpredictable and kept confidential.</a:t>
            </a:r>
          </a:p>
          <a:p>
            <a:pPr marL="0" marR="0" lvl="0" indent="0" algn="l" defTabSz="914400" rtl="0" eaLnBrk="0" fontAlgn="base" latinLnBrk="0" hangingPunct="0">
              <a:lnSpc>
                <a:spcPct val="150000"/>
              </a:lnSpc>
              <a:spcBef>
                <a:spcPct val="0"/>
              </a:spcBef>
              <a:spcAft>
                <a:spcPct val="0"/>
              </a:spcAft>
              <a:buClrTx/>
              <a:buSzTx/>
              <a:buFontTx/>
              <a:buAutoNum type="arabicPeriod" startAt="3"/>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Distribute the Secret Information Securely</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Sharing the key between sender and receiver must be done securely.</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 trusted third party may be needed.</a:t>
            </a:r>
          </a:p>
          <a:p>
            <a:pPr marL="0" marR="0" lvl="0" indent="0" algn="l" defTabSz="914400" rtl="0" eaLnBrk="0" fontAlgn="base" latinLnBrk="0" hangingPunct="0">
              <a:lnSpc>
                <a:spcPct val="150000"/>
              </a:lnSpc>
              <a:spcBef>
                <a:spcPct val="0"/>
              </a:spcBef>
              <a:spcAft>
                <a:spcPct val="0"/>
              </a:spcAft>
              <a:buClrTx/>
              <a:buSzTx/>
              <a:buFontTx/>
              <a:buAutoNum type="arabicPeriod" startAt="4"/>
              <a:tabLst/>
            </a:pPr>
            <a:r>
              <a:rPr kumimoji="0" lang="en-US" altLang="en-US"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Define a Protocol</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This is a defined set of steps both sender and receiver follow.</a:t>
            </a:r>
          </a:p>
          <a:p>
            <a:pPr marL="457200" marR="0" lvl="1" indent="0" algn="l" defTabSz="914400" rtl="0" eaLnBrk="0" fontAlgn="base" latinLnBrk="0" hangingPunct="0">
              <a:lnSpc>
                <a:spcPct val="150000"/>
              </a:lnSpc>
              <a:spcBef>
                <a:spcPct val="0"/>
              </a:spcBef>
              <a:spcAft>
                <a:spcPct val="0"/>
              </a:spcAft>
              <a:buClrTx/>
              <a:buSzTx/>
              <a:buFontTx/>
              <a:buChar char="•"/>
              <a:tabLst/>
            </a:pPr>
            <a:r>
              <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It ensures correct and secure communication using the above components.</a:t>
            </a:r>
          </a:p>
        </p:txBody>
      </p:sp>
      <p:sp>
        <p:nvSpPr>
          <p:cNvPr id="2" name="Footer Placeholder 1">
            <a:extLst>
              <a:ext uri="{FF2B5EF4-FFF2-40B4-BE49-F238E27FC236}">
                <a16:creationId xmlns:a16="http://schemas.microsoft.com/office/drawing/2014/main" id="{D095ED5C-9BED-7BFE-3832-16346302F560}"/>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995B3F0A-1644-23FE-17EA-BF5B11975B4E}"/>
              </a:ext>
            </a:extLst>
          </p:cNvPr>
          <p:cNvSpPr>
            <a:spLocks noGrp="1"/>
          </p:cNvSpPr>
          <p:nvPr>
            <p:ph type="sldNum" sz="quarter" idx="12"/>
          </p:nvPr>
        </p:nvSpPr>
        <p:spPr/>
        <p:txBody>
          <a:bodyPr/>
          <a:lstStyle/>
          <a:p>
            <a:fld id="{8B49CD6B-C1B8-4314-8139-E6C09BE6966B}" type="slidenum">
              <a:rPr lang="en-IN" smtClean="0"/>
              <a:t>5</a:t>
            </a:fld>
            <a:endParaRPr lang="en-IN"/>
          </a:p>
        </p:txBody>
      </p:sp>
    </p:spTree>
    <p:extLst>
      <p:ext uri="{BB962C8B-B14F-4D97-AF65-F5344CB8AC3E}">
        <p14:creationId xmlns:p14="http://schemas.microsoft.com/office/powerpoint/2010/main" val="38365951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BE2CB5-3D87-E8EE-A76F-4BC5A5D25D71}"/>
              </a:ext>
            </a:extLst>
          </p:cNvPr>
          <p:cNvSpPr txBox="1"/>
          <p:nvPr/>
        </p:nvSpPr>
        <p:spPr>
          <a:xfrm>
            <a:off x="355739" y="1488434"/>
            <a:ext cx="11133220" cy="419755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Steganography has a number of </a:t>
            </a:r>
            <a:r>
              <a:rPr lang="en-US" b="1" dirty="0">
                <a:latin typeface="Times New Roman" panose="02020603050405020304" pitchFamily="18" charset="0"/>
                <a:cs typeface="Times New Roman" panose="02020603050405020304" pitchFamily="18" charset="0"/>
              </a:rPr>
              <a:t>drawbacks when </a:t>
            </a:r>
            <a:r>
              <a:rPr lang="en-US" dirty="0">
                <a:latin typeface="Times New Roman" panose="02020603050405020304" pitchFamily="18" charset="0"/>
                <a:cs typeface="Times New Roman" panose="02020603050405020304" pitchFamily="18" charset="0"/>
              </a:rPr>
              <a:t>compared to encryption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requires a lot of overhead to hide a relatively few bits of information, although using a scheme like that proposed in the preceding paragraph may make it more effective.</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Also, once the system is discovered, it becomes virtually worthless. This problem, too, can be overcome if the insertion method depends on some sort of key. Alternatively, a message can be first encrypted and then hidden using steganography.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advantage of steganography is that it can be employed by parties who have something to lose should the fact of their secret communication (not necessarily the content) be discovered.</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Encryption flags traffic as important or secret or may identify the sender or receiver as someone with something to hide</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308EB64-218D-538C-E0FD-BCF0BF5BDA6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454F8C0-F6C0-C8C0-E24F-049EA8EDB4DF}"/>
              </a:ext>
            </a:extLst>
          </p:cNvPr>
          <p:cNvSpPr>
            <a:spLocks noGrp="1"/>
          </p:cNvSpPr>
          <p:nvPr>
            <p:ph type="sldNum" sz="quarter" idx="12"/>
          </p:nvPr>
        </p:nvSpPr>
        <p:spPr/>
        <p:txBody>
          <a:bodyPr/>
          <a:lstStyle/>
          <a:p>
            <a:fld id="{8B49CD6B-C1B8-4314-8139-E6C09BE6966B}" type="slidenum">
              <a:rPr lang="en-IN" smtClean="0"/>
              <a:t>50</a:t>
            </a:fld>
            <a:endParaRPr lang="en-IN"/>
          </a:p>
        </p:txBody>
      </p:sp>
    </p:spTree>
    <p:extLst>
      <p:ext uri="{BB962C8B-B14F-4D97-AF65-F5344CB8AC3E}">
        <p14:creationId xmlns:p14="http://schemas.microsoft.com/office/powerpoint/2010/main" val="688550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608A8E-2BC0-02FA-093D-29DB7E3ACD5F}"/>
              </a:ext>
            </a:extLst>
          </p:cNvPr>
          <p:cNvSpPr txBox="1"/>
          <p:nvPr/>
        </p:nvSpPr>
        <p:spPr>
          <a:xfrm>
            <a:off x="287930" y="1441043"/>
            <a:ext cx="10347158" cy="646331"/>
          </a:xfrm>
          <a:prstGeom prst="rect">
            <a:avLst/>
          </a:prstGeom>
          <a:noFill/>
        </p:spPr>
        <p:txBody>
          <a:bodyPr wrap="square">
            <a:spAutoFit/>
          </a:bodyPr>
          <a:lstStyle/>
          <a:p>
            <a:r>
              <a:rPr lang="en-IN" sz="3600" b="1" dirty="0">
                <a:latin typeface="Times New Roman" panose="02020603050405020304" pitchFamily="18" charset="0"/>
                <a:cs typeface="Times New Roman" panose="02020603050405020304" pitchFamily="18" charset="0"/>
              </a:rPr>
              <a:t>TRADITIONAL BLOCK CIPHER STRUCTURE </a:t>
            </a:r>
          </a:p>
        </p:txBody>
      </p:sp>
      <p:sp>
        <p:nvSpPr>
          <p:cNvPr id="5" name="TextBox 4">
            <a:extLst>
              <a:ext uri="{FF2B5EF4-FFF2-40B4-BE49-F238E27FC236}">
                <a16:creationId xmlns:a16="http://schemas.microsoft.com/office/drawing/2014/main" id="{760471A6-2C33-F234-9A81-98B250ECE050}"/>
              </a:ext>
            </a:extLst>
          </p:cNvPr>
          <p:cNvSpPr txBox="1"/>
          <p:nvPr/>
        </p:nvSpPr>
        <p:spPr>
          <a:xfrm>
            <a:off x="401052" y="2160393"/>
            <a:ext cx="11036969"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Several important symmetric block encryption algorithms in current use are based on a structure</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stream cipher </a:t>
            </a:r>
            <a:r>
              <a:rPr lang="en-US" dirty="0">
                <a:latin typeface="Times New Roman" panose="02020603050405020304" pitchFamily="18" charset="0"/>
                <a:cs typeface="Times New Roman" panose="02020603050405020304" pitchFamily="18" charset="0"/>
              </a:rPr>
              <a:t>is one that encrypts a digital data stream one bit or one byte at a time.</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Examples of classical stream ciphers are the auto keyed Vigenère cipher and the Vernam cipher</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the ideal case, a one-time pad version of the Vernam cipher would be used in which the ,keystream (ki ) is as long as the plaintext bit stream (pi ).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the cryptographic keystream is random, then this cipher is unbreakable by any means other than acquiring the keystream.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However, the keystream must be provided to both users in advance via some independent and secure channel. This introduces insurmountable logistical problems if the intended data traffic is very large</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5C2927F-42E9-16CD-B787-0EE0B1DB605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8CE395F9-EEB4-F8A0-D65B-F171D6A35543}"/>
              </a:ext>
            </a:extLst>
          </p:cNvPr>
          <p:cNvSpPr>
            <a:spLocks noGrp="1"/>
          </p:cNvSpPr>
          <p:nvPr>
            <p:ph type="sldNum" sz="quarter" idx="12"/>
          </p:nvPr>
        </p:nvSpPr>
        <p:spPr/>
        <p:txBody>
          <a:bodyPr/>
          <a:lstStyle/>
          <a:p>
            <a:fld id="{8B49CD6B-C1B8-4314-8139-E6C09BE6966B}" type="slidenum">
              <a:rPr lang="en-IN" smtClean="0"/>
              <a:t>51</a:t>
            </a:fld>
            <a:endParaRPr lang="en-IN"/>
          </a:p>
        </p:txBody>
      </p:sp>
    </p:spTree>
    <p:extLst>
      <p:ext uri="{BB962C8B-B14F-4D97-AF65-F5344CB8AC3E}">
        <p14:creationId xmlns:p14="http://schemas.microsoft.com/office/powerpoint/2010/main" val="39251469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692164-79EC-AC66-1656-5F3E991B6DDF}"/>
              </a:ext>
            </a:extLst>
          </p:cNvPr>
          <p:cNvSpPr txBox="1"/>
          <p:nvPr/>
        </p:nvSpPr>
        <p:spPr>
          <a:xfrm>
            <a:off x="441158" y="1299411"/>
            <a:ext cx="11309684"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Accordingly, for practical reasons, the bit-stream generator must be implemented as an algorithmic procedure, so that the cryptographic bit stream can be produced by both users.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this approach , the bit-stream generator is a key-controlled algorithm and must produce a bit stream that is cryptographically strong. That is, it must be computationally impractical to predict future portions of the bit stream based on previous portions of the bit stream. The two users need only share the generating key, and each can produce the keystream</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block cipher </a:t>
            </a:r>
            <a:r>
              <a:rPr lang="en-US" dirty="0">
                <a:latin typeface="Times New Roman" panose="02020603050405020304" pitchFamily="18" charset="0"/>
                <a:cs typeface="Times New Roman" panose="02020603050405020304" pitchFamily="18" charset="0"/>
              </a:rPr>
              <a:t>is one in which a block of plaintext is treated as a whole and used to produce a ciphertext block of equal length. Typically, a block size of 64 or 128 bits is used. As with a stream cipher, the two users share a symmetric encryption key .</a:t>
            </a:r>
          </a:p>
        </p:txBody>
      </p:sp>
      <p:sp>
        <p:nvSpPr>
          <p:cNvPr id="2" name="Footer Placeholder 1">
            <a:extLst>
              <a:ext uri="{FF2B5EF4-FFF2-40B4-BE49-F238E27FC236}">
                <a16:creationId xmlns:a16="http://schemas.microsoft.com/office/drawing/2014/main" id="{B0C656E9-3F99-596C-5298-D4F1796487D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44D6DCA-1DF0-39FC-C359-777867130C58}"/>
              </a:ext>
            </a:extLst>
          </p:cNvPr>
          <p:cNvSpPr>
            <a:spLocks noGrp="1"/>
          </p:cNvSpPr>
          <p:nvPr>
            <p:ph type="sldNum" sz="quarter" idx="12"/>
          </p:nvPr>
        </p:nvSpPr>
        <p:spPr/>
        <p:txBody>
          <a:bodyPr/>
          <a:lstStyle/>
          <a:p>
            <a:fld id="{8B49CD6B-C1B8-4314-8139-E6C09BE6966B}" type="slidenum">
              <a:rPr lang="en-IN" smtClean="0"/>
              <a:t>52</a:t>
            </a:fld>
            <a:endParaRPr lang="en-IN"/>
          </a:p>
        </p:txBody>
      </p:sp>
    </p:spTree>
    <p:extLst>
      <p:ext uri="{BB962C8B-B14F-4D97-AF65-F5344CB8AC3E}">
        <p14:creationId xmlns:p14="http://schemas.microsoft.com/office/powerpoint/2010/main" val="34069748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B82BA-2FFF-42CC-9FA6-93D231E89FF1}"/>
              </a:ext>
            </a:extLst>
          </p:cNvPr>
          <p:cNvPicPr>
            <a:picLocks noChangeAspect="1"/>
          </p:cNvPicPr>
          <p:nvPr/>
        </p:nvPicPr>
        <p:blipFill>
          <a:blip r:embed="rId2"/>
          <a:stretch>
            <a:fillRect/>
          </a:stretch>
        </p:blipFill>
        <p:spPr>
          <a:xfrm>
            <a:off x="3902697" y="1191858"/>
            <a:ext cx="4923786" cy="5077132"/>
          </a:xfrm>
          <a:prstGeom prst="rect">
            <a:avLst/>
          </a:prstGeom>
        </p:spPr>
      </p:pic>
      <p:sp>
        <p:nvSpPr>
          <p:cNvPr id="5" name="TextBox 4">
            <a:extLst>
              <a:ext uri="{FF2B5EF4-FFF2-40B4-BE49-F238E27FC236}">
                <a16:creationId xmlns:a16="http://schemas.microsoft.com/office/drawing/2014/main" id="{CF943DC5-084C-0884-8CA3-D233FB922C90}"/>
              </a:ext>
            </a:extLst>
          </p:cNvPr>
          <p:cNvSpPr txBox="1"/>
          <p:nvPr/>
        </p:nvSpPr>
        <p:spPr>
          <a:xfrm>
            <a:off x="491682" y="1007192"/>
            <a:ext cx="6096000" cy="369332"/>
          </a:xfrm>
          <a:prstGeom prst="rect">
            <a:avLst/>
          </a:prstGeom>
          <a:noFill/>
        </p:spPr>
        <p:txBody>
          <a:bodyPr wrap="square">
            <a:spAutoFit/>
          </a:bodyPr>
          <a:lstStyle/>
          <a:p>
            <a:r>
              <a:rPr lang="en-US" sz="1800" b="1" dirty="0">
                <a:latin typeface="Times New Roman" panose="02020603050405020304" pitchFamily="18" charset="0"/>
                <a:cs typeface="Times New Roman" panose="02020603050405020304" pitchFamily="18" charset="0"/>
              </a:rPr>
              <a:t>Motivation for the Feistel Cipher Structure</a:t>
            </a:r>
            <a:endParaRPr lang="en-IN" sz="1800" b="1"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2E996497-2A98-94ED-8225-443719F1710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21C4B973-587F-5C73-C603-F1AB10BBDF20}"/>
              </a:ext>
            </a:extLst>
          </p:cNvPr>
          <p:cNvSpPr>
            <a:spLocks noGrp="1"/>
          </p:cNvSpPr>
          <p:nvPr>
            <p:ph type="sldNum" sz="quarter" idx="12"/>
          </p:nvPr>
        </p:nvSpPr>
        <p:spPr/>
        <p:txBody>
          <a:bodyPr/>
          <a:lstStyle/>
          <a:p>
            <a:fld id="{8B49CD6B-C1B8-4314-8139-E6C09BE6966B}" type="slidenum">
              <a:rPr lang="en-IN" smtClean="0"/>
              <a:t>53</a:t>
            </a:fld>
            <a:endParaRPr lang="en-IN"/>
          </a:p>
        </p:txBody>
      </p:sp>
    </p:spTree>
    <p:extLst>
      <p:ext uri="{BB962C8B-B14F-4D97-AF65-F5344CB8AC3E}">
        <p14:creationId xmlns:p14="http://schemas.microsoft.com/office/powerpoint/2010/main" val="24774094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3DF4EE-FE0E-54BE-0B51-EB07764033F9}"/>
              </a:ext>
            </a:extLst>
          </p:cNvPr>
          <p:cNvSpPr txBox="1"/>
          <p:nvPr/>
        </p:nvSpPr>
        <p:spPr>
          <a:xfrm>
            <a:off x="385011" y="1558041"/>
            <a:ext cx="11421978" cy="45807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following examples illustrate nonsingular and singular transformations for n = 2.</a:t>
            </a:r>
            <a:endParaRPr lang="en-IN"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5A8D6096-19EE-DCFC-C91C-80A3282A204D}"/>
              </a:ext>
            </a:extLst>
          </p:cNvPr>
          <p:cNvPicPr>
            <a:picLocks noChangeAspect="1"/>
          </p:cNvPicPr>
          <p:nvPr/>
        </p:nvPicPr>
        <p:blipFill>
          <a:blip r:embed="rId2"/>
          <a:stretch>
            <a:fillRect/>
          </a:stretch>
        </p:blipFill>
        <p:spPr>
          <a:xfrm>
            <a:off x="1770898" y="2336555"/>
            <a:ext cx="7719762" cy="2184890"/>
          </a:xfrm>
          <a:prstGeom prst="rect">
            <a:avLst/>
          </a:prstGeom>
        </p:spPr>
      </p:pic>
      <p:sp>
        <p:nvSpPr>
          <p:cNvPr id="9" name="TextBox 8">
            <a:extLst>
              <a:ext uri="{FF2B5EF4-FFF2-40B4-BE49-F238E27FC236}">
                <a16:creationId xmlns:a16="http://schemas.microsoft.com/office/drawing/2014/main" id="{FE87213B-067A-2A83-F94C-15CD1128A307}"/>
              </a:ext>
            </a:extLst>
          </p:cNvPr>
          <p:cNvSpPr txBox="1"/>
          <p:nvPr/>
        </p:nvSpPr>
        <p:spPr>
          <a:xfrm>
            <a:off x="641683" y="4704251"/>
            <a:ext cx="11165305" cy="873572"/>
          </a:xfrm>
          <a:prstGeom prst="rect">
            <a:avLst/>
          </a:prstGeom>
          <a:noFill/>
        </p:spPr>
        <p:txBody>
          <a:bodyPr wrap="square">
            <a:spAutoFit/>
          </a:bodyPr>
          <a:lstStyle/>
          <a:p>
            <a:pPr>
              <a:lnSpc>
                <a:spcPct val="150000"/>
              </a:lnSpc>
            </a:pPr>
            <a:r>
              <a:rPr lang="en-US" dirty="0">
                <a:latin typeface="Times New Roman" panose="02020603050405020304" pitchFamily="18" charset="0"/>
                <a:cs typeface="Times New Roman" panose="02020603050405020304" pitchFamily="18" charset="0"/>
              </a:rPr>
              <a:t>In the latter case, a ciphertext of 01 could have been produced by one of two plaintext blocks. So if we limit ourselves to reversible mappings, the number of different transformations is 2 n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6640D94E-DE38-ABDC-8BA2-5BB4D8D4FFB5}"/>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7C530841-7151-8FCD-6284-82921644E041}"/>
              </a:ext>
            </a:extLst>
          </p:cNvPr>
          <p:cNvSpPr>
            <a:spLocks noGrp="1"/>
          </p:cNvSpPr>
          <p:nvPr>
            <p:ph type="sldNum" sz="quarter" idx="12"/>
          </p:nvPr>
        </p:nvSpPr>
        <p:spPr/>
        <p:txBody>
          <a:bodyPr/>
          <a:lstStyle/>
          <a:p>
            <a:fld id="{8B49CD6B-C1B8-4314-8139-E6C09BE6966B}" type="slidenum">
              <a:rPr lang="en-IN" smtClean="0"/>
              <a:t>54</a:t>
            </a:fld>
            <a:endParaRPr lang="en-IN"/>
          </a:p>
        </p:txBody>
      </p:sp>
    </p:spTree>
    <p:extLst>
      <p:ext uri="{BB962C8B-B14F-4D97-AF65-F5344CB8AC3E}">
        <p14:creationId xmlns:p14="http://schemas.microsoft.com/office/powerpoint/2010/main" val="22721428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B9E0EEC-EFD8-97B5-DE80-B931C7B46EAE}"/>
              </a:ext>
            </a:extLst>
          </p:cNvPr>
          <p:cNvPicPr>
            <a:picLocks noChangeAspect="1"/>
          </p:cNvPicPr>
          <p:nvPr/>
        </p:nvPicPr>
        <p:blipFill>
          <a:blip r:embed="rId2"/>
          <a:stretch>
            <a:fillRect/>
          </a:stretch>
        </p:blipFill>
        <p:spPr>
          <a:xfrm>
            <a:off x="2733773" y="794504"/>
            <a:ext cx="5207069" cy="3175735"/>
          </a:xfrm>
          <a:prstGeom prst="rect">
            <a:avLst/>
          </a:prstGeom>
        </p:spPr>
      </p:pic>
      <p:sp>
        <p:nvSpPr>
          <p:cNvPr id="5" name="TextBox 4">
            <a:extLst>
              <a:ext uri="{FF2B5EF4-FFF2-40B4-BE49-F238E27FC236}">
                <a16:creationId xmlns:a16="http://schemas.microsoft.com/office/drawing/2014/main" id="{DC56BBB3-CBE1-6887-8B54-1A0A8421F9DE}"/>
              </a:ext>
            </a:extLst>
          </p:cNvPr>
          <p:cNvSpPr txBox="1"/>
          <p:nvPr/>
        </p:nvSpPr>
        <p:spPr>
          <a:xfrm>
            <a:off x="2406316" y="3970239"/>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General n-bit-n-bit Block Substitution (shown with n = 4)</a:t>
            </a:r>
            <a:endParaRPr lang="en-IN"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5B7641E3-78EC-7803-77E2-C11527195483}"/>
              </a:ext>
            </a:extLst>
          </p:cNvPr>
          <p:cNvSpPr txBox="1"/>
          <p:nvPr/>
        </p:nvSpPr>
        <p:spPr>
          <a:xfrm>
            <a:off x="288759" y="4516034"/>
            <a:ext cx="11325726"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it illustrates the logic of a general substitution cipher for n = 4. A 4-bit input produces one of 16 possible input states, which is mapped by the substitution cipher into a unique one of 16 possible output states, each of which is represented by 4 ciphertext bits.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BC70569-44DD-CD95-B4CD-815B3470E5F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F822D3B9-2A0D-593A-56D5-03BD6ECE038E}"/>
              </a:ext>
            </a:extLst>
          </p:cNvPr>
          <p:cNvSpPr>
            <a:spLocks noGrp="1"/>
          </p:cNvSpPr>
          <p:nvPr>
            <p:ph type="sldNum" sz="quarter" idx="12"/>
          </p:nvPr>
        </p:nvSpPr>
        <p:spPr/>
        <p:txBody>
          <a:bodyPr/>
          <a:lstStyle/>
          <a:p>
            <a:fld id="{8B49CD6B-C1B8-4314-8139-E6C09BE6966B}" type="slidenum">
              <a:rPr lang="en-IN" smtClean="0"/>
              <a:t>55</a:t>
            </a:fld>
            <a:endParaRPr lang="en-IN"/>
          </a:p>
        </p:txBody>
      </p:sp>
    </p:spTree>
    <p:extLst>
      <p:ext uri="{BB962C8B-B14F-4D97-AF65-F5344CB8AC3E}">
        <p14:creationId xmlns:p14="http://schemas.microsoft.com/office/powerpoint/2010/main" val="13100051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8E7539-569A-6F53-61B0-A496660C2D07}"/>
              </a:ext>
            </a:extLst>
          </p:cNvPr>
          <p:cNvPicPr>
            <a:picLocks noChangeAspect="1"/>
          </p:cNvPicPr>
          <p:nvPr/>
        </p:nvPicPr>
        <p:blipFill>
          <a:blip r:embed="rId2"/>
          <a:stretch>
            <a:fillRect/>
          </a:stretch>
        </p:blipFill>
        <p:spPr>
          <a:xfrm>
            <a:off x="3129699" y="1228389"/>
            <a:ext cx="5772724" cy="4210380"/>
          </a:xfrm>
          <a:prstGeom prst="rect">
            <a:avLst/>
          </a:prstGeom>
        </p:spPr>
      </p:pic>
      <p:sp>
        <p:nvSpPr>
          <p:cNvPr id="5" name="TextBox 4">
            <a:extLst>
              <a:ext uri="{FF2B5EF4-FFF2-40B4-BE49-F238E27FC236}">
                <a16:creationId xmlns:a16="http://schemas.microsoft.com/office/drawing/2014/main" id="{A4697E96-8B7C-08DA-428F-9F237B776361}"/>
              </a:ext>
            </a:extLst>
          </p:cNvPr>
          <p:cNvSpPr txBox="1"/>
          <p:nvPr/>
        </p:nvSpPr>
        <p:spPr>
          <a:xfrm>
            <a:off x="3327662" y="5795823"/>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Encryption and Decryption Tables for Substitution Cipher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6E141846-B6B6-8803-D86C-624CEC4752B7}"/>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E718140-48B2-0B4D-45E1-FF56062BBDE4}"/>
              </a:ext>
            </a:extLst>
          </p:cNvPr>
          <p:cNvSpPr>
            <a:spLocks noGrp="1"/>
          </p:cNvSpPr>
          <p:nvPr>
            <p:ph type="sldNum" sz="quarter" idx="12"/>
          </p:nvPr>
        </p:nvSpPr>
        <p:spPr/>
        <p:txBody>
          <a:bodyPr/>
          <a:lstStyle/>
          <a:p>
            <a:fld id="{8B49CD6B-C1B8-4314-8139-E6C09BE6966B}" type="slidenum">
              <a:rPr lang="en-IN" smtClean="0"/>
              <a:t>56</a:t>
            </a:fld>
            <a:endParaRPr lang="en-IN"/>
          </a:p>
        </p:txBody>
      </p:sp>
    </p:spTree>
    <p:extLst>
      <p:ext uri="{BB962C8B-B14F-4D97-AF65-F5344CB8AC3E}">
        <p14:creationId xmlns:p14="http://schemas.microsoft.com/office/powerpoint/2010/main" val="24511690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32A4B9-D28B-C4D8-DBEA-4A3BBC663C63}"/>
              </a:ext>
            </a:extLst>
          </p:cNvPr>
          <p:cNvSpPr txBox="1"/>
          <p:nvPr/>
        </p:nvSpPr>
        <p:spPr>
          <a:xfrm>
            <a:off x="726525" y="1353722"/>
            <a:ext cx="7315199"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DIFFUSION AND CONFUSION </a:t>
            </a:r>
          </a:p>
        </p:txBody>
      </p:sp>
      <p:sp>
        <p:nvSpPr>
          <p:cNvPr id="5" name="TextBox 4">
            <a:extLst>
              <a:ext uri="{FF2B5EF4-FFF2-40B4-BE49-F238E27FC236}">
                <a16:creationId xmlns:a16="http://schemas.microsoft.com/office/drawing/2014/main" id="{6108F51B-4541-D310-4B41-CDA345EA5457}"/>
              </a:ext>
            </a:extLst>
          </p:cNvPr>
          <p:cNvSpPr txBox="1"/>
          <p:nvPr/>
        </p:nvSpPr>
        <p:spPr>
          <a:xfrm>
            <a:off x="641684" y="1704019"/>
            <a:ext cx="10988842" cy="419755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terms diffusion and confusion were introduced by Claude Shannon to capture the two basic building blocks for any cryptographic system [SHAN49].</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Shannon’s concern was to thwart cryptanalysis based on statistical analysis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reasoning is as follows. Assume the attacker has some knowledge of the statistical characteristics of the plaintext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 example, in a human-readable message in some language, the frequency distribution of the various letters may be known. Or there may be words or phrases likely to appear in the message (probable words).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cryptanalyst may be able to deduce the encryption key, part of the key, or at least a set of keys likely to contain the exact key.</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C81D8D92-7D6C-B15A-CC58-B39C6152E8ED}"/>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64C7F74-F889-5F8D-038E-0B4DE27791A4}"/>
              </a:ext>
            </a:extLst>
          </p:cNvPr>
          <p:cNvSpPr>
            <a:spLocks noGrp="1"/>
          </p:cNvSpPr>
          <p:nvPr>
            <p:ph type="sldNum" sz="quarter" idx="12"/>
          </p:nvPr>
        </p:nvSpPr>
        <p:spPr/>
        <p:txBody>
          <a:bodyPr/>
          <a:lstStyle/>
          <a:p>
            <a:fld id="{8B49CD6B-C1B8-4314-8139-E6C09BE6966B}" type="slidenum">
              <a:rPr lang="en-IN" smtClean="0"/>
              <a:t>57</a:t>
            </a:fld>
            <a:endParaRPr lang="en-IN"/>
          </a:p>
        </p:txBody>
      </p:sp>
    </p:spTree>
    <p:extLst>
      <p:ext uri="{BB962C8B-B14F-4D97-AF65-F5344CB8AC3E}">
        <p14:creationId xmlns:p14="http://schemas.microsoft.com/office/powerpoint/2010/main" val="14187203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8EA94E-D8BD-5DD6-DF17-66FBF16D0B72}"/>
              </a:ext>
            </a:extLst>
          </p:cNvPr>
          <p:cNvSpPr txBox="1"/>
          <p:nvPr/>
        </p:nvSpPr>
        <p:spPr>
          <a:xfrm>
            <a:off x="545430" y="1656042"/>
            <a:ext cx="7154779"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FEISTEL CIPHER STRUCTURE</a:t>
            </a:r>
          </a:p>
        </p:txBody>
      </p:sp>
      <p:sp>
        <p:nvSpPr>
          <p:cNvPr id="5" name="TextBox 4">
            <a:extLst>
              <a:ext uri="{FF2B5EF4-FFF2-40B4-BE49-F238E27FC236}">
                <a16:creationId xmlns:a16="http://schemas.microsoft.com/office/drawing/2014/main" id="{DFC55385-D1AA-737D-D751-8CE85C2661D0}"/>
              </a:ext>
            </a:extLst>
          </p:cNvPr>
          <p:cNvSpPr txBox="1"/>
          <p:nvPr/>
        </p:nvSpPr>
        <p:spPr>
          <a:xfrm>
            <a:off x="545430" y="2531345"/>
            <a:ext cx="11646570"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left-hand side of Figure 10 depicts the structure proposed by Feistel. The inputs to the encryption algorithm are a plaintext block of length 2w bits and a key K.</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plaintext block is divided into two halves, L0 and R0. The two halves of the data pass through n rounds of processing and then combine to produce the ciphertext block.</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Each round i has as inputs Li-1 and Ri-1 derived from the previous round, as well as a subkey Ki derived from the overall K. In general, the subkeys Ki are different from K and from each other.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Figure, 16 rounds are used, although any number of rounds could be implemented .</a:t>
            </a:r>
          </a:p>
        </p:txBody>
      </p:sp>
      <p:sp>
        <p:nvSpPr>
          <p:cNvPr id="2" name="Footer Placeholder 1">
            <a:extLst>
              <a:ext uri="{FF2B5EF4-FFF2-40B4-BE49-F238E27FC236}">
                <a16:creationId xmlns:a16="http://schemas.microsoft.com/office/drawing/2014/main" id="{BC94295A-4508-56B3-9230-0C37F3EBF591}"/>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C05CA5E-48AB-813C-2F74-A4B97DB88E66}"/>
              </a:ext>
            </a:extLst>
          </p:cNvPr>
          <p:cNvSpPr>
            <a:spLocks noGrp="1"/>
          </p:cNvSpPr>
          <p:nvPr>
            <p:ph type="sldNum" sz="quarter" idx="12"/>
          </p:nvPr>
        </p:nvSpPr>
        <p:spPr/>
        <p:txBody>
          <a:bodyPr/>
          <a:lstStyle/>
          <a:p>
            <a:fld id="{8B49CD6B-C1B8-4314-8139-E6C09BE6966B}" type="slidenum">
              <a:rPr lang="en-IN" smtClean="0"/>
              <a:t>58</a:t>
            </a:fld>
            <a:endParaRPr lang="en-IN"/>
          </a:p>
        </p:txBody>
      </p:sp>
    </p:spTree>
    <p:extLst>
      <p:ext uri="{BB962C8B-B14F-4D97-AF65-F5344CB8AC3E}">
        <p14:creationId xmlns:p14="http://schemas.microsoft.com/office/powerpoint/2010/main" val="33265591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FAF608-C50C-179A-40B1-59BCF389426B}"/>
              </a:ext>
            </a:extLst>
          </p:cNvPr>
          <p:cNvPicPr>
            <a:picLocks noChangeAspect="1"/>
          </p:cNvPicPr>
          <p:nvPr/>
        </p:nvPicPr>
        <p:blipFill>
          <a:blip r:embed="rId2"/>
          <a:stretch>
            <a:fillRect/>
          </a:stretch>
        </p:blipFill>
        <p:spPr>
          <a:xfrm>
            <a:off x="3864989" y="724272"/>
            <a:ext cx="4504477" cy="5660485"/>
          </a:xfrm>
          <a:prstGeom prst="rect">
            <a:avLst/>
          </a:prstGeom>
        </p:spPr>
      </p:pic>
      <p:sp>
        <p:nvSpPr>
          <p:cNvPr id="5" name="TextBox 4">
            <a:extLst>
              <a:ext uri="{FF2B5EF4-FFF2-40B4-BE49-F238E27FC236}">
                <a16:creationId xmlns:a16="http://schemas.microsoft.com/office/drawing/2014/main" id="{4F0258B8-6241-BE32-F9E6-BEB755A634CB}"/>
              </a:ext>
            </a:extLst>
          </p:cNvPr>
          <p:cNvSpPr txBox="1"/>
          <p:nvPr/>
        </p:nvSpPr>
        <p:spPr>
          <a:xfrm>
            <a:off x="3721769" y="6384758"/>
            <a:ext cx="6096000" cy="338554"/>
          </a:xfrm>
          <a:prstGeom prst="rect">
            <a:avLst/>
          </a:prstGeom>
          <a:noFill/>
        </p:spPr>
        <p:txBody>
          <a:bodyPr wrap="square">
            <a:spAutoFit/>
          </a:bodyPr>
          <a:lstStyle/>
          <a:p>
            <a:r>
              <a:rPr lang="en-US" sz="1600" dirty="0">
                <a:latin typeface="Times New Roman" panose="02020603050405020304" pitchFamily="18" charset="0"/>
                <a:cs typeface="Times New Roman" panose="02020603050405020304" pitchFamily="18" charset="0"/>
              </a:rPr>
              <a:t>Feistel Encryption and Decryption (16 rounds)</a:t>
            </a:r>
            <a:endParaRPr lang="en-IN" sz="1600"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B61FC99-F4A5-5495-EBEE-9BBABD2BF19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BCDCB11D-A174-589A-BE22-3243041A98FE}"/>
              </a:ext>
            </a:extLst>
          </p:cNvPr>
          <p:cNvSpPr>
            <a:spLocks noGrp="1"/>
          </p:cNvSpPr>
          <p:nvPr>
            <p:ph type="sldNum" sz="quarter" idx="12"/>
          </p:nvPr>
        </p:nvSpPr>
        <p:spPr/>
        <p:txBody>
          <a:bodyPr/>
          <a:lstStyle/>
          <a:p>
            <a:fld id="{8B49CD6B-C1B8-4314-8139-E6C09BE6966B}" type="slidenum">
              <a:rPr lang="en-IN" smtClean="0"/>
              <a:t>59</a:t>
            </a:fld>
            <a:endParaRPr lang="en-IN"/>
          </a:p>
        </p:txBody>
      </p:sp>
    </p:spTree>
    <p:extLst>
      <p:ext uri="{BB962C8B-B14F-4D97-AF65-F5344CB8AC3E}">
        <p14:creationId xmlns:p14="http://schemas.microsoft.com/office/powerpoint/2010/main" val="4003196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800B497-83F6-20A9-37C2-960D8B34A74B}"/>
              </a:ext>
            </a:extLst>
          </p:cNvPr>
          <p:cNvSpPr txBox="1"/>
          <p:nvPr/>
        </p:nvSpPr>
        <p:spPr>
          <a:xfrm>
            <a:off x="198293" y="1235407"/>
            <a:ext cx="10379242" cy="5444054"/>
          </a:xfrm>
          <a:prstGeom prst="rect">
            <a:avLst/>
          </a:prstGeom>
          <a:noFill/>
        </p:spPr>
        <p:txBody>
          <a:bodyPr wrap="square">
            <a:spAutoFit/>
          </a:bodyPr>
          <a:lstStyle/>
          <a:p>
            <a:pPr algn="just">
              <a:lnSpc>
                <a:spcPct val="150000"/>
              </a:lnSpc>
              <a:buNone/>
            </a:pPr>
            <a:r>
              <a:rPr lang="en-US" b="1" dirty="0">
                <a:latin typeface="Times New Roman" panose="02020603050405020304" pitchFamily="18" charset="0"/>
                <a:cs typeface="Times New Roman" panose="02020603050405020304" pitchFamily="18" charset="0"/>
              </a:rPr>
              <a:t>👥 Who Are the Attackers?</a:t>
            </a:r>
          </a:p>
          <a:p>
            <a:pPr algn="just">
              <a:lnSpc>
                <a:spcPct val="150000"/>
              </a:lnSpc>
              <a:buNone/>
            </a:pPr>
            <a:r>
              <a:rPr lang="en-US" dirty="0">
                <a:latin typeface="Times New Roman" panose="02020603050405020304" pitchFamily="18" charset="0"/>
                <a:cs typeface="Times New Roman" panose="02020603050405020304" pitchFamily="18" charset="0"/>
              </a:rPr>
              <a:t>Attackers (called opponents) can be:</a:t>
            </a:r>
          </a:p>
          <a:p>
            <a:pPr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Humans, such as:</a:t>
            </a:r>
          </a:p>
          <a:p>
            <a:pPr marL="742950" lvl="1"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Hackers (for fun or curiosity)</a:t>
            </a:r>
          </a:p>
          <a:p>
            <a:pPr marL="742950" lvl="1"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Angry employees (to harm the system)</a:t>
            </a:r>
          </a:p>
          <a:p>
            <a:pPr marL="742950" lvl="1" indent="-28575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Criminals (to steal money or data like credit card numbers)</a:t>
            </a:r>
          </a:p>
          <a:p>
            <a:pPr algn="just">
              <a:lnSpc>
                <a:spcPct val="150000"/>
              </a:lnSpc>
            </a:pPr>
            <a:r>
              <a:rPr lang="en-US" dirty="0">
                <a:latin typeface="Times New Roman" panose="02020603050405020304" pitchFamily="18" charset="0"/>
                <a:cs typeface="Times New Roman" panose="02020603050405020304" pitchFamily="18" charset="0"/>
              </a:rPr>
              <a:t>These attackers try to get into the system through an access channel, like the internet or USB devices.</a:t>
            </a:r>
            <a:r>
              <a:rPr lang="en-US" b="1" dirty="0">
                <a:latin typeface="Times New Roman" panose="02020603050405020304" pitchFamily="18" charset="0"/>
                <a:cs typeface="Times New Roman" panose="02020603050405020304" pitchFamily="18" charset="0"/>
              </a:rPr>
              <a:t>❗ Types of Threats</a:t>
            </a:r>
          </a:p>
          <a:p>
            <a:pPr algn="just">
              <a:lnSpc>
                <a:spcPct val="150000"/>
              </a:lnSpc>
            </a:pPr>
            <a:r>
              <a:rPr lang="en-US" b="1" dirty="0">
                <a:latin typeface="Times New Roman" panose="02020603050405020304" pitchFamily="18" charset="0"/>
                <a:cs typeface="Times New Roman" panose="02020603050405020304" pitchFamily="18" charset="0"/>
              </a:rPr>
              <a:t>1. Information Access Threats</a:t>
            </a:r>
          </a:p>
          <a:p>
            <a:pPr algn="just">
              <a:lnSpc>
                <a:spcPct val="150000"/>
              </a:lnSpc>
            </a:pPr>
            <a:r>
              <a:rPr lang="en-US" dirty="0">
                <a:latin typeface="Times New Roman" panose="02020603050405020304" pitchFamily="18" charset="0"/>
                <a:cs typeface="Times New Roman" panose="02020603050405020304" pitchFamily="18" charset="0"/>
              </a:rPr>
              <a:t>Attacker tries to </a:t>
            </a:r>
            <a:r>
              <a:rPr lang="en-US" b="1" dirty="0">
                <a:latin typeface="Times New Roman" panose="02020603050405020304" pitchFamily="18" charset="0"/>
                <a:cs typeface="Times New Roman" panose="02020603050405020304" pitchFamily="18" charset="0"/>
              </a:rPr>
              <a:t>read, steal, or change data</a:t>
            </a:r>
            <a:r>
              <a:rPr lang="en-US" dirty="0">
                <a:latin typeface="Times New Roman" panose="02020603050405020304" pitchFamily="18" charset="0"/>
                <a:cs typeface="Times New Roman" panose="02020603050405020304" pitchFamily="18" charset="0"/>
              </a:rPr>
              <a:t> they are not allowed to access.</a:t>
            </a:r>
          </a:p>
          <a:p>
            <a:pPr algn="just">
              <a:lnSpc>
                <a:spcPct val="150000"/>
              </a:lnSpc>
            </a:pPr>
            <a:r>
              <a:rPr lang="en-US" b="1" dirty="0">
                <a:latin typeface="Times New Roman" panose="02020603050405020304" pitchFamily="18" charset="0"/>
                <a:cs typeface="Times New Roman" panose="02020603050405020304" pitchFamily="18" charset="0"/>
              </a:rPr>
              <a:t>2. Service Threats</a:t>
            </a:r>
          </a:p>
          <a:p>
            <a:pPr algn="just">
              <a:lnSpc>
                <a:spcPct val="150000"/>
              </a:lnSpc>
            </a:pPr>
            <a:r>
              <a:rPr lang="en-US" dirty="0">
                <a:latin typeface="Times New Roman" panose="02020603050405020304" pitchFamily="18" charset="0"/>
                <a:cs typeface="Times New Roman" panose="02020603050405020304" pitchFamily="18" charset="0"/>
              </a:rPr>
              <a:t>Attacker tries to </a:t>
            </a:r>
            <a:r>
              <a:rPr lang="en-US" b="1" dirty="0">
                <a:latin typeface="Times New Roman" panose="02020603050405020304" pitchFamily="18" charset="0"/>
                <a:cs typeface="Times New Roman" panose="02020603050405020304" pitchFamily="18" charset="0"/>
              </a:rPr>
              <a:t>break or slow down services</a:t>
            </a:r>
            <a:r>
              <a:rPr lang="en-US" dirty="0">
                <a:latin typeface="Times New Roman" panose="02020603050405020304" pitchFamily="18" charset="0"/>
                <a:cs typeface="Times New Roman" panose="02020603050405020304" pitchFamily="18" charset="0"/>
              </a:rPr>
              <a:t>, so real users can’t use them properly (e.g., crash websites).</a:t>
            </a:r>
          </a:p>
          <a:p>
            <a:pPr algn="just">
              <a:lnSpc>
                <a:spcPct val="150000"/>
              </a:lnSpc>
            </a:pPr>
            <a:endParaRPr lang="en-US"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4F2BE2F8-B547-3BAA-5843-422CE3441BEF}"/>
              </a:ext>
            </a:extLst>
          </p:cNvPr>
          <p:cNvSpPr>
            <a:spLocks noGrp="1"/>
          </p:cNvSpPr>
          <p:nvPr>
            <p:ph type="ftr" sz="quarter" idx="11"/>
          </p:nvPr>
        </p:nvSpPr>
        <p:spPr/>
        <p:txBody>
          <a:bodyPr/>
          <a:lstStyle/>
          <a:p>
            <a:r>
              <a:rPr lang="en-US"/>
              <a:t>Department of CSE, ATMECE, Mysuru</a:t>
            </a:r>
            <a:endParaRPr lang="en-IN"/>
          </a:p>
        </p:txBody>
      </p:sp>
      <p:sp>
        <p:nvSpPr>
          <p:cNvPr id="3" name="Slide Number Placeholder 2">
            <a:extLst>
              <a:ext uri="{FF2B5EF4-FFF2-40B4-BE49-F238E27FC236}">
                <a16:creationId xmlns:a16="http://schemas.microsoft.com/office/drawing/2014/main" id="{E53764F0-6721-77B6-6D4A-0BFCCD9070B9}"/>
              </a:ext>
            </a:extLst>
          </p:cNvPr>
          <p:cNvSpPr>
            <a:spLocks noGrp="1"/>
          </p:cNvSpPr>
          <p:nvPr>
            <p:ph type="sldNum" sz="quarter" idx="12"/>
          </p:nvPr>
        </p:nvSpPr>
        <p:spPr/>
        <p:txBody>
          <a:bodyPr/>
          <a:lstStyle/>
          <a:p>
            <a:fld id="{8B49CD6B-C1B8-4314-8139-E6C09BE6966B}" type="slidenum">
              <a:rPr lang="en-IN" smtClean="0"/>
              <a:t>6</a:t>
            </a:fld>
            <a:endParaRPr lang="en-IN"/>
          </a:p>
        </p:txBody>
      </p:sp>
    </p:spTree>
    <p:extLst>
      <p:ext uri="{BB962C8B-B14F-4D97-AF65-F5344CB8AC3E}">
        <p14:creationId xmlns:p14="http://schemas.microsoft.com/office/powerpoint/2010/main" val="223658580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6F0F75-8B59-B425-AC72-761AC8E14757}"/>
              </a:ext>
            </a:extLst>
          </p:cNvPr>
          <p:cNvSpPr txBox="1"/>
          <p:nvPr/>
        </p:nvSpPr>
        <p:spPr>
          <a:xfrm>
            <a:off x="144379" y="1169245"/>
            <a:ext cx="11903242" cy="502855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Following this substitution, a permutation is performed that consists of the interchange of the two halves of the data. This structure is a particular form of the substitution permutation network (SPN) proposed by Shannon. </a:t>
            </a:r>
          </a:p>
          <a:p>
            <a:pPr marL="285750" indent="-285750" algn="just">
              <a:lnSpc>
                <a:spcPct val="150000"/>
              </a:lnSpc>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lgn="just">
              <a:lnSpc>
                <a:spcPct val="150000"/>
              </a:lnSpc>
            </a:pPr>
            <a:r>
              <a:rPr lang="en-US" b="1" dirty="0">
                <a:latin typeface="Times New Roman" panose="02020603050405020304" pitchFamily="18" charset="0"/>
                <a:cs typeface="Times New Roman" panose="02020603050405020304" pitchFamily="18" charset="0"/>
              </a:rPr>
              <a:t>The exact realization of a Feistel network depends on the choice of the following parameters and design features: </a:t>
            </a:r>
          </a:p>
          <a:p>
            <a:pPr marL="285750" indent="-285750" algn="just">
              <a:lnSpc>
                <a:spcPct val="150000"/>
              </a:lnSpc>
              <a:buFont typeface="Wingdings" panose="05000000000000000000" pitchFamily="2" charset="2"/>
              <a:buChar char="Ø"/>
            </a:pPr>
            <a:endParaRPr lang="en-US" b="1"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Block size: </a:t>
            </a:r>
            <a:r>
              <a:rPr lang="en-US" dirty="0">
                <a:latin typeface="Times New Roman" panose="02020603050405020304" pitchFamily="18" charset="0"/>
                <a:cs typeface="Times New Roman" panose="02020603050405020304" pitchFamily="18" charset="0"/>
              </a:rPr>
              <a:t>Larger block sizes mean greater security (all other things being equal) but reduced encryption/decryption speed for a given algorithm. The greater security is achieved by greater diffusion. Traditionally, a block size of 64 bits has been considered a reasonable tradeoff and was nearly universal in block cipher design. However, the new AES uses a 128-bit block size.</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Key size</a:t>
            </a:r>
            <a:r>
              <a:rPr lang="en-US" dirty="0">
                <a:latin typeface="Times New Roman" panose="02020603050405020304" pitchFamily="18" charset="0"/>
                <a:cs typeface="Times New Roman" panose="02020603050405020304" pitchFamily="18" charset="0"/>
              </a:rPr>
              <a:t>: Larger key size means greater security but may decrease encryption/ decryption speed. The greater security is achieved by greater resistance to brute-force attacks and greater confusion. Key sizes of 64 bits or less are now widely considered to be inadequate, and 128 bits has become a common size.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5C67B619-E1B7-D137-034A-ED1A8BCFAB8D}"/>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23B4AA79-25F1-E56A-5113-4AC64FBB12DF}"/>
              </a:ext>
            </a:extLst>
          </p:cNvPr>
          <p:cNvSpPr>
            <a:spLocks noGrp="1"/>
          </p:cNvSpPr>
          <p:nvPr>
            <p:ph type="sldNum" sz="quarter" idx="12"/>
          </p:nvPr>
        </p:nvSpPr>
        <p:spPr/>
        <p:txBody>
          <a:bodyPr/>
          <a:lstStyle/>
          <a:p>
            <a:fld id="{8B49CD6B-C1B8-4314-8139-E6C09BE6966B}" type="slidenum">
              <a:rPr lang="en-IN" smtClean="0"/>
              <a:t>60</a:t>
            </a:fld>
            <a:endParaRPr lang="en-IN"/>
          </a:p>
        </p:txBody>
      </p:sp>
    </p:spTree>
    <p:extLst>
      <p:ext uri="{BB962C8B-B14F-4D97-AF65-F5344CB8AC3E}">
        <p14:creationId xmlns:p14="http://schemas.microsoft.com/office/powerpoint/2010/main" val="21747616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EA6BD8-C6F1-CF6D-2FAB-7E51DA1578F3}"/>
              </a:ext>
            </a:extLst>
          </p:cNvPr>
          <p:cNvSpPr txBox="1"/>
          <p:nvPr/>
        </p:nvSpPr>
        <p:spPr>
          <a:xfrm>
            <a:off x="308189" y="1122471"/>
            <a:ext cx="11405937" cy="461305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Number of rounds: </a:t>
            </a:r>
            <a:r>
              <a:rPr lang="en-US" dirty="0">
                <a:latin typeface="Times New Roman" panose="02020603050405020304" pitchFamily="18" charset="0"/>
                <a:cs typeface="Times New Roman" panose="02020603050405020304" pitchFamily="18" charset="0"/>
              </a:rPr>
              <a:t>The essence of the Feistel cipher is that a single round offers inadequate security but that multiple rounds offer increasing security. A typical size is 16 rounds.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Subkey generation algorithm</a:t>
            </a:r>
            <a:r>
              <a:rPr lang="en-US" dirty="0">
                <a:latin typeface="Times New Roman" panose="02020603050405020304" pitchFamily="18" charset="0"/>
                <a:cs typeface="Times New Roman" panose="02020603050405020304" pitchFamily="18" charset="0"/>
              </a:rPr>
              <a:t>: Greater complexity in this algorithm should lead to greater difficulty of cryptanalysis.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Round function F: </a:t>
            </a:r>
            <a:r>
              <a:rPr lang="en-US" dirty="0">
                <a:latin typeface="Times New Roman" panose="02020603050405020304" pitchFamily="18" charset="0"/>
                <a:cs typeface="Times New Roman" panose="02020603050405020304" pitchFamily="18" charset="0"/>
              </a:rPr>
              <a:t>Again, greater complexity generally means greater resistance to cryptanalysis. There are two other considerations in the design of a Feistel cipher:</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Fast software encryption/decryption:</a:t>
            </a:r>
            <a:r>
              <a:rPr lang="en-US" dirty="0">
                <a:latin typeface="Times New Roman" panose="02020603050405020304" pitchFamily="18" charset="0"/>
                <a:cs typeface="Times New Roman" panose="02020603050405020304" pitchFamily="18" charset="0"/>
              </a:rPr>
              <a:t> In many cases, encryption is embedded in applications or utility functions in such a way as to preclude a hardware implementation. Accordingly, the speed of execution of the algorithm becomes a concern.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Ease of analysis: </a:t>
            </a:r>
            <a:r>
              <a:rPr lang="en-US" dirty="0">
                <a:latin typeface="Times New Roman" panose="02020603050405020304" pitchFamily="18" charset="0"/>
                <a:cs typeface="Times New Roman" panose="02020603050405020304" pitchFamily="18" charset="0"/>
              </a:rPr>
              <a:t>Although we would like to make our algorithm as difficult as possible to cryptanalyze, there is great benefit in making the algorithm easy to analyze. </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2CD236B-A7F1-DD65-F87D-CC3F7993CA3C}"/>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42F8BDC-0DC6-9239-7DE7-671A524E08C4}"/>
              </a:ext>
            </a:extLst>
          </p:cNvPr>
          <p:cNvSpPr>
            <a:spLocks noGrp="1"/>
          </p:cNvSpPr>
          <p:nvPr>
            <p:ph type="sldNum" sz="quarter" idx="12"/>
          </p:nvPr>
        </p:nvSpPr>
        <p:spPr/>
        <p:txBody>
          <a:bodyPr/>
          <a:lstStyle/>
          <a:p>
            <a:fld id="{8B49CD6B-C1B8-4314-8139-E6C09BE6966B}" type="slidenum">
              <a:rPr lang="en-IN" smtClean="0"/>
              <a:t>61</a:t>
            </a:fld>
            <a:endParaRPr lang="en-IN"/>
          </a:p>
        </p:txBody>
      </p:sp>
    </p:spTree>
    <p:extLst>
      <p:ext uri="{BB962C8B-B14F-4D97-AF65-F5344CB8AC3E}">
        <p14:creationId xmlns:p14="http://schemas.microsoft.com/office/powerpoint/2010/main" val="24279045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947FCF-5210-47A7-FAF4-BB67DF414903}"/>
              </a:ext>
            </a:extLst>
          </p:cNvPr>
          <p:cNvSpPr txBox="1"/>
          <p:nvPr/>
        </p:nvSpPr>
        <p:spPr>
          <a:xfrm>
            <a:off x="702048" y="1451794"/>
            <a:ext cx="7620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THE DATA ENCRYPTION STANDARD</a:t>
            </a:r>
          </a:p>
        </p:txBody>
      </p:sp>
      <p:sp>
        <p:nvSpPr>
          <p:cNvPr id="5" name="TextBox 4">
            <a:extLst>
              <a:ext uri="{FF2B5EF4-FFF2-40B4-BE49-F238E27FC236}">
                <a16:creationId xmlns:a16="http://schemas.microsoft.com/office/drawing/2014/main" id="{1D1C9218-D0A3-CF2F-4641-EFF3A8D8B1B5}"/>
              </a:ext>
            </a:extLst>
          </p:cNvPr>
          <p:cNvSpPr txBox="1"/>
          <p:nvPr/>
        </p:nvSpPr>
        <p:spPr>
          <a:xfrm>
            <a:off x="532366" y="2130872"/>
            <a:ext cx="11261558"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Until the introduction of the Advanced Encryption Standard (AES) in 2001, the Data Encryption Standard (DES) was the most widely used encryption scheme.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DES was issued in 1977 by the National Bureau of Standards, now the National Institute of Standards and Technology (NIST), as Federal Information Processing Standard 46 (FIPS PUB 46).</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algorithm itself is referred to as the Data Encryption Algorithm (DEA).7 For DEA, data are encrypted in 64-bit blocks using a 56-bit key.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algorithm transforms 64-bit input in a series of steps into a 64-bit output. The same steps, with the same key, are used to reverse the encryption.</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Over the years, DES became the dominant symmetric encryption algorithm,</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ABED7DF3-7942-CBBE-C52D-A867570657A2}"/>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BC18D70D-123D-5291-1444-7188A0D907D3}"/>
              </a:ext>
            </a:extLst>
          </p:cNvPr>
          <p:cNvSpPr>
            <a:spLocks noGrp="1"/>
          </p:cNvSpPr>
          <p:nvPr>
            <p:ph type="sldNum" sz="quarter" idx="12"/>
          </p:nvPr>
        </p:nvSpPr>
        <p:spPr/>
        <p:txBody>
          <a:bodyPr/>
          <a:lstStyle/>
          <a:p>
            <a:fld id="{8B49CD6B-C1B8-4314-8139-E6C09BE6966B}" type="slidenum">
              <a:rPr lang="en-IN" smtClean="0"/>
              <a:t>62</a:t>
            </a:fld>
            <a:endParaRPr lang="en-IN"/>
          </a:p>
        </p:txBody>
      </p:sp>
    </p:spTree>
    <p:extLst>
      <p:ext uri="{BB962C8B-B14F-4D97-AF65-F5344CB8AC3E}">
        <p14:creationId xmlns:p14="http://schemas.microsoft.com/office/powerpoint/2010/main" val="25528083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3328FF-DA13-9336-B74A-6D52DDC9D91A}"/>
              </a:ext>
            </a:extLst>
          </p:cNvPr>
          <p:cNvSpPr txBox="1"/>
          <p:nvPr/>
        </p:nvSpPr>
        <p:spPr>
          <a:xfrm>
            <a:off x="443556" y="1420536"/>
            <a:ext cx="6096000" cy="584775"/>
          </a:xfrm>
          <a:prstGeom prst="rect">
            <a:avLst/>
          </a:prstGeom>
          <a:noFill/>
        </p:spPr>
        <p:txBody>
          <a:bodyPr wrap="square">
            <a:spAutoFit/>
          </a:bodyPr>
          <a:lstStyle/>
          <a:p>
            <a:r>
              <a:rPr lang="en-IN" sz="3200" b="1" dirty="0">
                <a:latin typeface="Times New Roman" panose="02020603050405020304" pitchFamily="18" charset="0"/>
                <a:cs typeface="Times New Roman" panose="02020603050405020304" pitchFamily="18" charset="0"/>
              </a:rPr>
              <a:t>DES Decryption</a:t>
            </a:r>
          </a:p>
        </p:txBody>
      </p:sp>
      <p:sp>
        <p:nvSpPr>
          <p:cNvPr id="5" name="TextBox 4">
            <a:extLst>
              <a:ext uri="{FF2B5EF4-FFF2-40B4-BE49-F238E27FC236}">
                <a16:creationId xmlns:a16="http://schemas.microsoft.com/office/drawing/2014/main" id="{CDC4CBB5-C8DC-7E29-2664-7D792173CC1D}"/>
              </a:ext>
            </a:extLst>
          </p:cNvPr>
          <p:cNvSpPr txBox="1"/>
          <p:nvPr/>
        </p:nvSpPr>
        <p:spPr>
          <a:xfrm>
            <a:off x="285945" y="2101848"/>
            <a:ext cx="11357811" cy="4202882"/>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overall scheme for DES encryption is illustrated in Figure . As with any encryption scheme, there are two inputs to the encryption function: the plaintext to be encrypted and the key. In this case, the plaintext must be 64 bits in length and the key is 56 bits in length.</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Looking at the left-hand side of the figure, we can see that the processing of the plaintext proceeds in three phases. First, the 64-bit plaintext passes through an initial permutation (IP) that rearranges the bits to produce the permuted input.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Actually, the function expects a 64-bit key as input. However, only 56 of these bits are ever used; the other 8 bits can be used as parity bits or simply set arbitrarily.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is followed by a phase consisting of sixteen rounds of the same function, which involves both permutation and substitution functions.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A797190-8CF5-E7D7-7A20-8A88957492C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6525619-1017-9A87-49F6-407471C08066}"/>
              </a:ext>
            </a:extLst>
          </p:cNvPr>
          <p:cNvSpPr>
            <a:spLocks noGrp="1"/>
          </p:cNvSpPr>
          <p:nvPr>
            <p:ph type="sldNum" sz="quarter" idx="12"/>
          </p:nvPr>
        </p:nvSpPr>
        <p:spPr/>
        <p:txBody>
          <a:bodyPr/>
          <a:lstStyle/>
          <a:p>
            <a:fld id="{8B49CD6B-C1B8-4314-8139-E6C09BE6966B}" type="slidenum">
              <a:rPr lang="en-IN" smtClean="0"/>
              <a:t>63</a:t>
            </a:fld>
            <a:endParaRPr lang="en-IN"/>
          </a:p>
        </p:txBody>
      </p:sp>
    </p:spTree>
    <p:extLst>
      <p:ext uri="{BB962C8B-B14F-4D97-AF65-F5344CB8AC3E}">
        <p14:creationId xmlns:p14="http://schemas.microsoft.com/office/powerpoint/2010/main" val="6069824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F89A04-63B3-BAFA-DE60-52C4F558B8DD}"/>
              </a:ext>
            </a:extLst>
          </p:cNvPr>
          <p:cNvPicPr>
            <a:picLocks noChangeAspect="1"/>
          </p:cNvPicPr>
          <p:nvPr/>
        </p:nvPicPr>
        <p:blipFill>
          <a:blip r:embed="rId2"/>
          <a:stretch>
            <a:fillRect/>
          </a:stretch>
        </p:blipFill>
        <p:spPr>
          <a:xfrm>
            <a:off x="3014181" y="801280"/>
            <a:ext cx="4817770" cy="5156460"/>
          </a:xfrm>
          <a:prstGeom prst="rect">
            <a:avLst/>
          </a:prstGeom>
        </p:spPr>
      </p:pic>
      <p:sp>
        <p:nvSpPr>
          <p:cNvPr id="5" name="TextBox 4">
            <a:extLst>
              <a:ext uri="{FF2B5EF4-FFF2-40B4-BE49-F238E27FC236}">
                <a16:creationId xmlns:a16="http://schemas.microsoft.com/office/drawing/2014/main" id="{2D78FBE1-B3EE-9F53-D614-13397BB40176}"/>
              </a:ext>
            </a:extLst>
          </p:cNvPr>
          <p:cNvSpPr txBox="1"/>
          <p:nvPr/>
        </p:nvSpPr>
        <p:spPr>
          <a:xfrm>
            <a:off x="3198994" y="6056720"/>
            <a:ext cx="6096000" cy="369332"/>
          </a:xfrm>
          <a:prstGeom prst="rect">
            <a:avLst/>
          </a:prstGeom>
          <a:noFill/>
        </p:spPr>
        <p:txBody>
          <a:bodyPr wrap="square">
            <a:spAutoFit/>
          </a:bodyPr>
          <a:lstStyle/>
          <a:p>
            <a:r>
              <a:rPr lang="en-IN" dirty="0">
                <a:latin typeface="Times New Roman" panose="02020603050405020304" pitchFamily="18" charset="0"/>
                <a:cs typeface="Times New Roman" panose="02020603050405020304" pitchFamily="18" charset="0"/>
              </a:rPr>
              <a:t>General Depiction of DES Encryption Algorithm</a:t>
            </a:r>
          </a:p>
        </p:txBody>
      </p:sp>
      <p:sp>
        <p:nvSpPr>
          <p:cNvPr id="2" name="Footer Placeholder 1">
            <a:extLst>
              <a:ext uri="{FF2B5EF4-FFF2-40B4-BE49-F238E27FC236}">
                <a16:creationId xmlns:a16="http://schemas.microsoft.com/office/drawing/2014/main" id="{32A5DE9C-43D3-BBB8-1AD4-FE0ED324A958}"/>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F503716-5538-DDAF-8D0D-C91657B06DC4}"/>
              </a:ext>
            </a:extLst>
          </p:cNvPr>
          <p:cNvSpPr>
            <a:spLocks noGrp="1"/>
          </p:cNvSpPr>
          <p:nvPr>
            <p:ph type="sldNum" sz="quarter" idx="12"/>
          </p:nvPr>
        </p:nvSpPr>
        <p:spPr/>
        <p:txBody>
          <a:bodyPr/>
          <a:lstStyle/>
          <a:p>
            <a:fld id="{8B49CD6B-C1B8-4314-8139-E6C09BE6966B}" type="slidenum">
              <a:rPr lang="en-IN" smtClean="0"/>
              <a:t>64</a:t>
            </a:fld>
            <a:endParaRPr lang="en-IN"/>
          </a:p>
        </p:txBody>
      </p:sp>
    </p:spTree>
    <p:extLst>
      <p:ext uri="{BB962C8B-B14F-4D97-AF65-F5344CB8AC3E}">
        <p14:creationId xmlns:p14="http://schemas.microsoft.com/office/powerpoint/2010/main" val="12983429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555842-8903-BCA4-23B7-9E9BF4049598}"/>
              </a:ext>
            </a:extLst>
          </p:cNvPr>
          <p:cNvSpPr txBox="1"/>
          <p:nvPr/>
        </p:nvSpPr>
        <p:spPr>
          <a:xfrm>
            <a:off x="513347" y="1537969"/>
            <a:ext cx="11165306"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output of the last (sixteenth) round consists of 64 bits that are a function of the input plaintext and the key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left and right halves of the output are swapped to produce the pre output. Finally, the pre output is passed through a permutation [IP-1 ] that is the inverse of the initial permutation function, to produce the 64-bit ciphertext.</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With the exception of the initial and final permutations, DES has the exact structure of a Feistel cipher, as shown in Figure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right-hand portion of Figure 4.5 shows the way in which the 56-bit key is used. Initially, the key is passed through a permutation function. Then, for each of the sixteen rounds, a subkey (Ki ) is produced by the combination of a left circular shift and a permutation. The permutation function is the same for each round, but a different subkey is produced because of the repeated shifts of the key bits.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FB2E82E7-BE1D-6C18-137A-BCF73001A0F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EFFDE7B1-1100-4ADF-B864-5FD68FF2E5F7}"/>
              </a:ext>
            </a:extLst>
          </p:cNvPr>
          <p:cNvSpPr>
            <a:spLocks noGrp="1"/>
          </p:cNvSpPr>
          <p:nvPr>
            <p:ph type="sldNum" sz="quarter" idx="12"/>
          </p:nvPr>
        </p:nvSpPr>
        <p:spPr/>
        <p:txBody>
          <a:bodyPr/>
          <a:lstStyle/>
          <a:p>
            <a:fld id="{8B49CD6B-C1B8-4314-8139-E6C09BE6966B}" type="slidenum">
              <a:rPr lang="en-IN" smtClean="0"/>
              <a:t>65</a:t>
            </a:fld>
            <a:endParaRPr lang="en-IN"/>
          </a:p>
        </p:txBody>
      </p:sp>
    </p:spTree>
    <p:extLst>
      <p:ext uri="{BB962C8B-B14F-4D97-AF65-F5344CB8AC3E}">
        <p14:creationId xmlns:p14="http://schemas.microsoft.com/office/powerpoint/2010/main" val="11174816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663427-9F11-10F1-6A56-16E739C81D80}"/>
              </a:ext>
            </a:extLst>
          </p:cNvPr>
          <p:cNvSpPr txBox="1"/>
          <p:nvPr/>
        </p:nvSpPr>
        <p:spPr>
          <a:xfrm>
            <a:off x="788709" y="1269855"/>
            <a:ext cx="6096000"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DES Decryption </a:t>
            </a:r>
            <a:endParaRPr lang="en-IN" sz="32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7074012-525A-CCE4-FD2F-B637B9662C98}"/>
              </a:ext>
            </a:extLst>
          </p:cNvPr>
          <p:cNvSpPr txBox="1"/>
          <p:nvPr/>
        </p:nvSpPr>
        <p:spPr>
          <a:xfrm>
            <a:off x="813020" y="1970653"/>
            <a:ext cx="11309684"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As with any Feistel cipher, decryption uses the same algorithm as encryption, except that the application of the subkeys is reversed. Additionally, the initial and final permutations are reversed.</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53B8BF29-AAF6-FC66-B9E9-587E73D30C31}"/>
              </a:ext>
            </a:extLst>
          </p:cNvPr>
          <p:cNvSpPr txBox="1"/>
          <p:nvPr/>
        </p:nvSpPr>
        <p:spPr>
          <a:xfrm>
            <a:off x="721895" y="2844225"/>
            <a:ext cx="6096000" cy="584775"/>
          </a:xfrm>
          <a:prstGeom prst="rect">
            <a:avLst/>
          </a:prstGeom>
          <a:noFill/>
        </p:spPr>
        <p:txBody>
          <a:bodyPr wrap="square">
            <a:spAutoFit/>
          </a:bodyPr>
          <a:lstStyle/>
          <a:p>
            <a:r>
              <a:rPr lang="en-IN" sz="3200" b="1" dirty="0">
                <a:latin typeface="Times New Roman" panose="02020603050405020304" pitchFamily="18" charset="0"/>
                <a:cs typeface="Times New Roman" panose="02020603050405020304" pitchFamily="18" charset="0"/>
              </a:rPr>
              <a:t>A DES Example</a:t>
            </a:r>
          </a:p>
        </p:txBody>
      </p:sp>
      <p:sp>
        <p:nvSpPr>
          <p:cNvPr id="9" name="TextBox 8">
            <a:extLst>
              <a:ext uri="{FF2B5EF4-FFF2-40B4-BE49-F238E27FC236}">
                <a16:creationId xmlns:a16="http://schemas.microsoft.com/office/drawing/2014/main" id="{6417C1C9-215C-CF9E-4531-56E4CAB57373}"/>
              </a:ext>
            </a:extLst>
          </p:cNvPr>
          <p:cNvSpPr txBox="1"/>
          <p:nvPr/>
        </p:nvSpPr>
        <p:spPr>
          <a:xfrm>
            <a:off x="813020" y="3545023"/>
            <a:ext cx="11085094"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We now work through an example and consider some of its implications. Although you are not expected to duplicate the example by hand, you will find it informative to study the hex patterns that occur from one step to the next.</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3E3A6B5D-B849-932C-175A-D9431F46E50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BBA2AE73-41FF-DF8E-9904-06E130951465}"/>
              </a:ext>
            </a:extLst>
          </p:cNvPr>
          <p:cNvSpPr>
            <a:spLocks noGrp="1"/>
          </p:cNvSpPr>
          <p:nvPr>
            <p:ph type="sldNum" sz="quarter" idx="12"/>
          </p:nvPr>
        </p:nvSpPr>
        <p:spPr/>
        <p:txBody>
          <a:bodyPr/>
          <a:lstStyle/>
          <a:p>
            <a:fld id="{8B49CD6B-C1B8-4314-8139-E6C09BE6966B}" type="slidenum">
              <a:rPr lang="en-IN" smtClean="0"/>
              <a:t>66</a:t>
            </a:fld>
            <a:endParaRPr lang="en-IN"/>
          </a:p>
        </p:txBody>
      </p:sp>
    </p:spTree>
    <p:extLst>
      <p:ext uri="{BB962C8B-B14F-4D97-AF65-F5344CB8AC3E}">
        <p14:creationId xmlns:p14="http://schemas.microsoft.com/office/powerpoint/2010/main" val="25349330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753856-8D7C-E3CF-D620-6FFF353107FF}"/>
              </a:ext>
            </a:extLst>
          </p:cNvPr>
          <p:cNvSpPr txBox="1"/>
          <p:nvPr/>
        </p:nvSpPr>
        <p:spPr>
          <a:xfrm>
            <a:off x="596535" y="1243596"/>
            <a:ext cx="10716126"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For this example, the plaintext is a hexadecimal palindrome. The plaintext, key, and resulting ciphertext are as follows</a:t>
            </a:r>
            <a:endParaRPr lang="en-IN"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50BAAC3-D2F9-7DB8-4BAC-7FBC08C5C62B}"/>
              </a:ext>
            </a:extLst>
          </p:cNvPr>
          <p:cNvPicPr>
            <a:picLocks noChangeAspect="1"/>
          </p:cNvPicPr>
          <p:nvPr/>
        </p:nvPicPr>
        <p:blipFill>
          <a:blip r:embed="rId2"/>
          <a:stretch>
            <a:fillRect/>
          </a:stretch>
        </p:blipFill>
        <p:spPr>
          <a:xfrm>
            <a:off x="2630905" y="1840830"/>
            <a:ext cx="5133474" cy="1588169"/>
          </a:xfrm>
          <a:prstGeom prst="rect">
            <a:avLst/>
          </a:prstGeom>
        </p:spPr>
      </p:pic>
      <p:sp>
        <p:nvSpPr>
          <p:cNvPr id="7" name="TextBox 6">
            <a:extLst>
              <a:ext uri="{FF2B5EF4-FFF2-40B4-BE49-F238E27FC236}">
                <a16:creationId xmlns:a16="http://schemas.microsoft.com/office/drawing/2014/main" id="{F1C1629F-9CA8-A08F-1354-7E6791A1661B}"/>
              </a:ext>
            </a:extLst>
          </p:cNvPr>
          <p:cNvSpPr txBox="1"/>
          <p:nvPr/>
        </p:nvSpPr>
        <p:spPr>
          <a:xfrm>
            <a:off x="737936" y="3749895"/>
            <a:ext cx="10716125" cy="2120068"/>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Results </a:t>
            </a:r>
          </a:p>
          <a:p>
            <a:pPr algn="just">
              <a:lnSpc>
                <a:spcPct val="150000"/>
              </a:lnSpc>
            </a:pPr>
            <a:r>
              <a:rPr lang="en-US" dirty="0">
                <a:latin typeface="Times New Roman" panose="02020603050405020304" pitchFamily="18" charset="0"/>
                <a:cs typeface="Times New Roman" panose="02020603050405020304" pitchFamily="18" charset="0"/>
              </a:rPr>
              <a:t>Table shows the progression of the algorithm. The first row shows the 32-bit values of the left and right halves of data after the initial permutation. The next 16 rows show the results after each round. Also shown is the value of the 48-bit subkey generated for each round. Note that Li = Ri-1. The final row shows the left- and right-hand values after the inverse initial permutation. These two values combined form the ciphertext.</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29815E3-59E7-552E-377F-A44A46D8E1DC}"/>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8A00F02A-E87D-08D7-9288-13D8F9B86E45}"/>
              </a:ext>
            </a:extLst>
          </p:cNvPr>
          <p:cNvSpPr>
            <a:spLocks noGrp="1"/>
          </p:cNvSpPr>
          <p:nvPr>
            <p:ph type="sldNum" sz="quarter" idx="12"/>
          </p:nvPr>
        </p:nvSpPr>
        <p:spPr/>
        <p:txBody>
          <a:bodyPr/>
          <a:lstStyle/>
          <a:p>
            <a:fld id="{8B49CD6B-C1B8-4314-8139-E6C09BE6966B}" type="slidenum">
              <a:rPr lang="en-IN" smtClean="0"/>
              <a:t>67</a:t>
            </a:fld>
            <a:endParaRPr lang="en-IN"/>
          </a:p>
        </p:txBody>
      </p:sp>
    </p:spTree>
    <p:extLst>
      <p:ext uri="{BB962C8B-B14F-4D97-AF65-F5344CB8AC3E}">
        <p14:creationId xmlns:p14="http://schemas.microsoft.com/office/powerpoint/2010/main" val="24984936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226504-721A-074F-E7C5-A4EA4F23473F}"/>
              </a:ext>
            </a:extLst>
          </p:cNvPr>
          <p:cNvSpPr txBox="1"/>
          <p:nvPr/>
        </p:nvSpPr>
        <p:spPr>
          <a:xfrm>
            <a:off x="395015" y="1250910"/>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The Avalanche Effect</a:t>
            </a:r>
          </a:p>
        </p:txBody>
      </p:sp>
      <p:pic>
        <p:nvPicPr>
          <p:cNvPr id="7" name="Picture 6">
            <a:extLst>
              <a:ext uri="{FF2B5EF4-FFF2-40B4-BE49-F238E27FC236}">
                <a16:creationId xmlns:a16="http://schemas.microsoft.com/office/drawing/2014/main" id="{FCE90375-9EE7-2591-645A-33666B3671A2}"/>
              </a:ext>
            </a:extLst>
          </p:cNvPr>
          <p:cNvPicPr>
            <a:picLocks noChangeAspect="1"/>
          </p:cNvPicPr>
          <p:nvPr/>
        </p:nvPicPr>
        <p:blipFill>
          <a:blip r:embed="rId2"/>
          <a:stretch>
            <a:fillRect/>
          </a:stretch>
        </p:blipFill>
        <p:spPr>
          <a:xfrm>
            <a:off x="2878259" y="1927835"/>
            <a:ext cx="8103859" cy="4537888"/>
          </a:xfrm>
          <a:prstGeom prst="rect">
            <a:avLst/>
          </a:prstGeom>
        </p:spPr>
      </p:pic>
      <p:sp>
        <p:nvSpPr>
          <p:cNvPr id="4" name="TextBox 3">
            <a:extLst>
              <a:ext uri="{FF2B5EF4-FFF2-40B4-BE49-F238E27FC236}">
                <a16:creationId xmlns:a16="http://schemas.microsoft.com/office/drawing/2014/main" id="{7984B4C6-1BDB-26FE-D8C8-C09A72F4DDA1}"/>
              </a:ext>
            </a:extLst>
          </p:cNvPr>
          <p:cNvSpPr txBox="1"/>
          <p:nvPr/>
        </p:nvSpPr>
        <p:spPr>
          <a:xfrm>
            <a:off x="489283" y="2138002"/>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DES Example </a:t>
            </a:r>
          </a:p>
        </p:txBody>
      </p:sp>
      <p:sp>
        <p:nvSpPr>
          <p:cNvPr id="2" name="Footer Placeholder 1">
            <a:extLst>
              <a:ext uri="{FF2B5EF4-FFF2-40B4-BE49-F238E27FC236}">
                <a16:creationId xmlns:a16="http://schemas.microsoft.com/office/drawing/2014/main" id="{9667F584-7D9D-3A83-7EB2-B3476634BB91}"/>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C5BFA37D-8887-F30F-EA52-8F319DA2D139}"/>
              </a:ext>
            </a:extLst>
          </p:cNvPr>
          <p:cNvSpPr>
            <a:spLocks noGrp="1"/>
          </p:cNvSpPr>
          <p:nvPr>
            <p:ph type="sldNum" sz="quarter" idx="12"/>
          </p:nvPr>
        </p:nvSpPr>
        <p:spPr/>
        <p:txBody>
          <a:bodyPr/>
          <a:lstStyle/>
          <a:p>
            <a:fld id="{8B49CD6B-C1B8-4314-8139-E6C09BE6966B}" type="slidenum">
              <a:rPr lang="en-IN" smtClean="0"/>
              <a:t>68</a:t>
            </a:fld>
            <a:endParaRPr lang="en-IN"/>
          </a:p>
        </p:txBody>
      </p:sp>
    </p:spTree>
    <p:extLst>
      <p:ext uri="{BB962C8B-B14F-4D97-AF65-F5344CB8AC3E}">
        <p14:creationId xmlns:p14="http://schemas.microsoft.com/office/powerpoint/2010/main" val="25730844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B13446-1C3A-44CF-CB41-CE89E8B68C38}"/>
              </a:ext>
            </a:extLst>
          </p:cNvPr>
          <p:cNvSpPr txBox="1"/>
          <p:nvPr/>
        </p:nvSpPr>
        <p:spPr>
          <a:xfrm>
            <a:off x="487877" y="1300734"/>
            <a:ext cx="11389895" cy="4613058"/>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change in many bits of the ciphertext. This is referred to as the avalanche effect. If the change were small, this might provide a way to reduce the size of the plaintext or key space to be searched.</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Using the example from Table 4.2, Table 4.3 shows the result when the fourth bit of the plaintext is changed, so that the plaintext is 12468aceeca86420.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second column of the table shows the intermediate 64-bit values at the end of each round for the two plaintexts.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third column shows the number of bits that differ between the two intermediate values.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table shows that, after just three rounds, 18 bits differ between the two blocks. On completion, the two ciphertexts differ in 32 bit positions.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Table 4.4 shows a similar test using the original plaintext of with two keys that differ in only the fourth bit position: the original key, 0f1571c947d9e859, and the altered key, 1f1571c947d9e859. Again, the results show that about half of the bits in the ciphertext differ and that the avalanche effect is pronounced after just a few rounds.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78B514ED-923E-62D5-0E5C-54B183701660}"/>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B604232D-1562-4654-D275-1F60B5D9BA4B}"/>
              </a:ext>
            </a:extLst>
          </p:cNvPr>
          <p:cNvSpPr>
            <a:spLocks noGrp="1"/>
          </p:cNvSpPr>
          <p:nvPr>
            <p:ph type="sldNum" sz="quarter" idx="12"/>
          </p:nvPr>
        </p:nvSpPr>
        <p:spPr/>
        <p:txBody>
          <a:bodyPr/>
          <a:lstStyle/>
          <a:p>
            <a:fld id="{8B49CD6B-C1B8-4314-8139-E6C09BE6966B}" type="slidenum">
              <a:rPr lang="en-IN" smtClean="0"/>
              <a:t>69</a:t>
            </a:fld>
            <a:endParaRPr lang="en-IN"/>
          </a:p>
        </p:txBody>
      </p:sp>
    </p:spTree>
    <p:extLst>
      <p:ext uri="{BB962C8B-B14F-4D97-AF65-F5344CB8AC3E}">
        <p14:creationId xmlns:p14="http://schemas.microsoft.com/office/powerpoint/2010/main" val="1403551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0C1A4D-CC12-6977-BBCB-978161B8D027}"/>
              </a:ext>
            </a:extLst>
          </p:cNvPr>
          <p:cNvPicPr>
            <a:picLocks noChangeAspect="1"/>
          </p:cNvPicPr>
          <p:nvPr/>
        </p:nvPicPr>
        <p:blipFill>
          <a:blip r:embed="rId2"/>
          <a:stretch>
            <a:fillRect/>
          </a:stretch>
        </p:blipFill>
        <p:spPr>
          <a:xfrm>
            <a:off x="1989221" y="948740"/>
            <a:ext cx="6705600" cy="2714625"/>
          </a:xfrm>
          <a:prstGeom prst="rect">
            <a:avLst/>
          </a:prstGeom>
        </p:spPr>
      </p:pic>
      <p:sp>
        <p:nvSpPr>
          <p:cNvPr id="5" name="TextBox 4">
            <a:extLst>
              <a:ext uri="{FF2B5EF4-FFF2-40B4-BE49-F238E27FC236}">
                <a16:creationId xmlns:a16="http://schemas.microsoft.com/office/drawing/2014/main" id="{13280BA7-8B6A-D530-1F54-BBBC0C2943EA}"/>
              </a:ext>
            </a:extLst>
          </p:cNvPr>
          <p:cNvSpPr txBox="1"/>
          <p:nvPr/>
        </p:nvSpPr>
        <p:spPr>
          <a:xfrm>
            <a:off x="705853" y="3893494"/>
            <a:ext cx="8823157" cy="1704569"/>
          </a:xfrm>
          <a:prstGeom prst="rect">
            <a:avLst/>
          </a:prstGeom>
          <a:noFill/>
        </p:spPr>
        <p:txBody>
          <a:bodyPr wrap="square">
            <a:spAutoFit/>
          </a:bodyPr>
          <a:lstStyle/>
          <a:p>
            <a:pPr>
              <a:lnSpc>
                <a:spcPct val="150000"/>
              </a:lnSpc>
              <a:buNone/>
            </a:pPr>
            <a:r>
              <a:rPr lang="en-US" b="1" dirty="0">
                <a:latin typeface="Times New Roman" panose="02020603050405020304" pitchFamily="18" charset="0"/>
                <a:cs typeface="Times New Roman" panose="02020603050405020304" pitchFamily="18" charset="0"/>
              </a:rPr>
              <a:t>💣 How Do Attacks Happen?</a:t>
            </a:r>
          </a:p>
          <a:p>
            <a:pPr>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Attacks can come through:</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network</a:t>
            </a:r>
            <a:r>
              <a:rPr lang="en-US" dirty="0">
                <a:latin typeface="Times New Roman" panose="02020603050405020304" pitchFamily="18" charset="0"/>
                <a:cs typeface="Times New Roman" panose="02020603050405020304" pitchFamily="18" charset="0"/>
              </a:rPr>
              <a:t> (online attacks)</a:t>
            </a:r>
          </a:p>
          <a:p>
            <a:pPr marL="742950" lvl="1"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disk or pen drive</a:t>
            </a:r>
            <a:r>
              <a:rPr lang="en-US" dirty="0">
                <a:latin typeface="Times New Roman" panose="02020603050405020304" pitchFamily="18" charset="0"/>
                <a:cs typeface="Times New Roman" panose="02020603050405020304" pitchFamily="18" charset="0"/>
              </a:rPr>
              <a:t> that has hidden malware in normal-looking software</a:t>
            </a:r>
          </a:p>
        </p:txBody>
      </p:sp>
      <p:sp>
        <p:nvSpPr>
          <p:cNvPr id="2" name="Footer Placeholder 1">
            <a:extLst>
              <a:ext uri="{FF2B5EF4-FFF2-40B4-BE49-F238E27FC236}">
                <a16:creationId xmlns:a16="http://schemas.microsoft.com/office/drawing/2014/main" id="{1A2A01E9-20FE-EA21-2251-BE792AEDAF6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E98B9B22-D3E6-FA28-5AEF-DDF2D741AA57}"/>
              </a:ext>
            </a:extLst>
          </p:cNvPr>
          <p:cNvSpPr>
            <a:spLocks noGrp="1"/>
          </p:cNvSpPr>
          <p:nvPr>
            <p:ph type="sldNum" sz="quarter" idx="12"/>
          </p:nvPr>
        </p:nvSpPr>
        <p:spPr/>
        <p:txBody>
          <a:bodyPr/>
          <a:lstStyle/>
          <a:p>
            <a:fld id="{8B49CD6B-C1B8-4314-8139-E6C09BE6966B}" type="slidenum">
              <a:rPr lang="en-IN" smtClean="0"/>
              <a:t>7</a:t>
            </a:fld>
            <a:endParaRPr lang="en-IN"/>
          </a:p>
        </p:txBody>
      </p:sp>
    </p:spTree>
    <p:extLst>
      <p:ext uri="{BB962C8B-B14F-4D97-AF65-F5344CB8AC3E}">
        <p14:creationId xmlns:p14="http://schemas.microsoft.com/office/powerpoint/2010/main" val="1136485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DBEB57E-21CB-7EC2-95A6-7A2FADC2CD74}"/>
              </a:ext>
            </a:extLst>
          </p:cNvPr>
          <p:cNvPicPr>
            <a:picLocks noChangeAspect="1"/>
          </p:cNvPicPr>
          <p:nvPr/>
        </p:nvPicPr>
        <p:blipFill>
          <a:blip r:embed="rId2"/>
          <a:stretch>
            <a:fillRect/>
          </a:stretch>
        </p:blipFill>
        <p:spPr>
          <a:xfrm>
            <a:off x="1046375" y="1175801"/>
            <a:ext cx="8488258" cy="5170258"/>
          </a:xfrm>
          <a:prstGeom prst="rect">
            <a:avLst/>
          </a:prstGeom>
        </p:spPr>
      </p:pic>
      <p:sp>
        <p:nvSpPr>
          <p:cNvPr id="2" name="Footer Placeholder 1">
            <a:extLst>
              <a:ext uri="{FF2B5EF4-FFF2-40B4-BE49-F238E27FC236}">
                <a16:creationId xmlns:a16="http://schemas.microsoft.com/office/drawing/2014/main" id="{D01B80FB-D478-7AEB-20BC-B5CEDD7768F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70D4AB2A-00E7-E56C-FFCE-0A9F9E0E8485}"/>
              </a:ext>
            </a:extLst>
          </p:cNvPr>
          <p:cNvSpPr>
            <a:spLocks noGrp="1"/>
          </p:cNvSpPr>
          <p:nvPr>
            <p:ph type="sldNum" sz="quarter" idx="12"/>
          </p:nvPr>
        </p:nvSpPr>
        <p:spPr/>
        <p:txBody>
          <a:bodyPr/>
          <a:lstStyle/>
          <a:p>
            <a:fld id="{8B49CD6B-C1B8-4314-8139-E6C09BE6966B}" type="slidenum">
              <a:rPr lang="en-IN" smtClean="0"/>
              <a:t>70</a:t>
            </a:fld>
            <a:endParaRPr lang="en-IN"/>
          </a:p>
        </p:txBody>
      </p:sp>
    </p:spTree>
    <p:extLst>
      <p:ext uri="{BB962C8B-B14F-4D97-AF65-F5344CB8AC3E}">
        <p14:creationId xmlns:p14="http://schemas.microsoft.com/office/powerpoint/2010/main" val="197134322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2AC85C-6F4B-297F-D383-51CB5C38CA0A}"/>
              </a:ext>
            </a:extLst>
          </p:cNvPr>
          <p:cNvPicPr>
            <a:picLocks noChangeAspect="1"/>
          </p:cNvPicPr>
          <p:nvPr/>
        </p:nvPicPr>
        <p:blipFill>
          <a:blip r:embed="rId2"/>
          <a:stretch>
            <a:fillRect/>
          </a:stretch>
        </p:blipFill>
        <p:spPr>
          <a:xfrm>
            <a:off x="1121789" y="1140733"/>
            <a:ext cx="8324694" cy="5329857"/>
          </a:xfrm>
          <a:prstGeom prst="rect">
            <a:avLst/>
          </a:prstGeom>
        </p:spPr>
      </p:pic>
      <p:sp>
        <p:nvSpPr>
          <p:cNvPr id="2" name="Footer Placeholder 1">
            <a:extLst>
              <a:ext uri="{FF2B5EF4-FFF2-40B4-BE49-F238E27FC236}">
                <a16:creationId xmlns:a16="http://schemas.microsoft.com/office/drawing/2014/main" id="{194DD621-C41E-2A79-9683-E077C5B62E1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42A726BC-27FD-B6FB-9DBF-EF113C917683}"/>
              </a:ext>
            </a:extLst>
          </p:cNvPr>
          <p:cNvSpPr>
            <a:spLocks noGrp="1"/>
          </p:cNvSpPr>
          <p:nvPr>
            <p:ph type="sldNum" sz="quarter" idx="12"/>
          </p:nvPr>
        </p:nvSpPr>
        <p:spPr/>
        <p:txBody>
          <a:bodyPr/>
          <a:lstStyle/>
          <a:p>
            <a:fld id="{8B49CD6B-C1B8-4314-8139-E6C09BE6966B}" type="slidenum">
              <a:rPr lang="en-IN" smtClean="0"/>
              <a:t>71</a:t>
            </a:fld>
            <a:endParaRPr lang="en-IN"/>
          </a:p>
        </p:txBody>
      </p:sp>
    </p:spTree>
    <p:extLst>
      <p:ext uri="{BB962C8B-B14F-4D97-AF65-F5344CB8AC3E}">
        <p14:creationId xmlns:p14="http://schemas.microsoft.com/office/powerpoint/2010/main" val="25201655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E70C68-7EDD-17F3-B275-1EF99BBFAE7C}"/>
              </a:ext>
            </a:extLst>
          </p:cNvPr>
          <p:cNvSpPr txBox="1"/>
          <p:nvPr/>
        </p:nvSpPr>
        <p:spPr>
          <a:xfrm>
            <a:off x="393031" y="1327969"/>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THE STRENGTH OF DES </a:t>
            </a:r>
            <a:endParaRPr lang="en-IN" sz="36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6604EB8A-2CEE-C563-03BA-C64CCFDA52B3}"/>
              </a:ext>
            </a:extLst>
          </p:cNvPr>
          <p:cNvSpPr txBox="1"/>
          <p:nvPr/>
        </p:nvSpPr>
        <p:spPr>
          <a:xfrm>
            <a:off x="459019" y="2149447"/>
            <a:ext cx="11405937" cy="873572"/>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Since its adoption as a federal standard, there have been lingering concerns about the level of security provided by DES. These concerns, by and large, fall into two areas: key size and the nature of the algorithm.</a:t>
            </a:r>
            <a:endParaRPr lang="en-IN"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9AA1506-08E9-1CB1-AC77-0C3DD2C93F60}"/>
              </a:ext>
            </a:extLst>
          </p:cNvPr>
          <p:cNvSpPr txBox="1"/>
          <p:nvPr/>
        </p:nvSpPr>
        <p:spPr>
          <a:xfrm>
            <a:off x="393031" y="3198167"/>
            <a:ext cx="6096000" cy="461665"/>
          </a:xfrm>
          <a:prstGeom prst="rect">
            <a:avLst/>
          </a:prstGeom>
          <a:noFill/>
        </p:spPr>
        <p:txBody>
          <a:bodyPr wrap="square">
            <a:spAutoFit/>
          </a:bodyPr>
          <a:lstStyle/>
          <a:p>
            <a:r>
              <a:rPr lang="en-US" sz="2400" b="1" dirty="0">
                <a:latin typeface="Times New Roman" panose="02020603050405020304" pitchFamily="18" charset="0"/>
                <a:cs typeface="Times New Roman" panose="02020603050405020304" pitchFamily="18" charset="0"/>
              </a:rPr>
              <a:t>The Use of 56-Bit Keys</a:t>
            </a:r>
            <a:endParaRPr lang="en-IN" sz="2400"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0A5556C-F3FA-7168-4A66-E7FA89C10872}"/>
              </a:ext>
            </a:extLst>
          </p:cNvPr>
          <p:cNvSpPr txBox="1"/>
          <p:nvPr/>
        </p:nvSpPr>
        <p:spPr>
          <a:xfrm>
            <a:off x="393031" y="3714091"/>
            <a:ext cx="11165305" cy="2120068"/>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With a key length of 56 bits, there are 256 possible keys, which is approximately 7.2 * 1016 keys. Thus, on the face of it, a brute-force attack appears impractical.</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Assuming that, on average, half the key space has to be searched, a single machine performing one DES encryption per microsecond would take more than a thousand years to break the cipher.</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assumption of one encryption per microsecond is overly con servative .</a:t>
            </a:r>
          </a:p>
        </p:txBody>
      </p:sp>
      <p:sp>
        <p:nvSpPr>
          <p:cNvPr id="2" name="Footer Placeholder 1">
            <a:extLst>
              <a:ext uri="{FF2B5EF4-FFF2-40B4-BE49-F238E27FC236}">
                <a16:creationId xmlns:a16="http://schemas.microsoft.com/office/drawing/2014/main" id="{535C37D3-B397-BD00-12C5-65683B4AE3FF}"/>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5945DF7B-E195-A7F7-A1D3-6D93552CE5C6}"/>
              </a:ext>
            </a:extLst>
          </p:cNvPr>
          <p:cNvSpPr>
            <a:spLocks noGrp="1"/>
          </p:cNvSpPr>
          <p:nvPr>
            <p:ph type="sldNum" sz="quarter" idx="12"/>
          </p:nvPr>
        </p:nvSpPr>
        <p:spPr/>
        <p:txBody>
          <a:bodyPr/>
          <a:lstStyle/>
          <a:p>
            <a:fld id="{8B49CD6B-C1B8-4314-8139-E6C09BE6966B}" type="slidenum">
              <a:rPr lang="en-IN" smtClean="0"/>
              <a:t>72</a:t>
            </a:fld>
            <a:endParaRPr lang="en-IN"/>
          </a:p>
        </p:txBody>
      </p:sp>
    </p:spTree>
    <p:extLst>
      <p:ext uri="{BB962C8B-B14F-4D97-AF65-F5344CB8AC3E}">
        <p14:creationId xmlns:p14="http://schemas.microsoft.com/office/powerpoint/2010/main" val="4189861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5AC623-570C-AFD7-3675-081E781EC8D9}"/>
              </a:ext>
            </a:extLst>
          </p:cNvPr>
          <p:cNvSpPr txBox="1"/>
          <p:nvPr/>
        </p:nvSpPr>
        <p:spPr>
          <a:xfrm>
            <a:off x="376989" y="1384984"/>
            <a:ext cx="11438022"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Tests run on a contemporary multicore Intel machine resulted in an encryption rate of about half a billion encryptions per second [BASU12].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recent analysis suggests that with contemporary supercomputer technology, a rate of 1013 encryptions per second is reasonable [AROR12].</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With these results in mind, Table 4.5 shows how much time is required for a brute-force attack for various key sizes. As can be seen, a single PC can break DES in about a year</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today’s supercomputers should be able to find a key in about an hour. Key sizes of 128 bits or greater are effectively unbreakable using simply a brute-force approach.</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Fortunately, there are a number of alternatives to DES.</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8FCE244A-0570-A1AA-CCF9-8BAD2F368B4A}"/>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5AB3156-DB17-B5C5-4310-DC5935FFE9CD}"/>
              </a:ext>
            </a:extLst>
          </p:cNvPr>
          <p:cNvSpPr>
            <a:spLocks noGrp="1"/>
          </p:cNvSpPr>
          <p:nvPr>
            <p:ph type="sldNum" sz="quarter" idx="12"/>
          </p:nvPr>
        </p:nvSpPr>
        <p:spPr/>
        <p:txBody>
          <a:bodyPr/>
          <a:lstStyle/>
          <a:p>
            <a:fld id="{8B49CD6B-C1B8-4314-8139-E6C09BE6966B}" type="slidenum">
              <a:rPr lang="en-IN" smtClean="0"/>
              <a:t>73</a:t>
            </a:fld>
            <a:endParaRPr lang="en-IN"/>
          </a:p>
        </p:txBody>
      </p:sp>
    </p:spTree>
    <p:extLst>
      <p:ext uri="{BB962C8B-B14F-4D97-AF65-F5344CB8AC3E}">
        <p14:creationId xmlns:p14="http://schemas.microsoft.com/office/powerpoint/2010/main" val="7907201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0783FD-D023-C835-8EDC-66AFC6D5CB6C}"/>
              </a:ext>
            </a:extLst>
          </p:cNvPr>
          <p:cNvSpPr txBox="1"/>
          <p:nvPr/>
        </p:nvSpPr>
        <p:spPr>
          <a:xfrm>
            <a:off x="455133" y="1425498"/>
            <a:ext cx="60960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The Nature of the DES Algorithm</a:t>
            </a:r>
            <a:endParaRPr lang="en-IN" sz="2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D68FD90-D71C-2A18-BB3F-4F536A5206BD}"/>
              </a:ext>
            </a:extLst>
          </p:cNvPr>
          <p:cNvSpPr txBox="1"/>
          <p:nvPr/>
        </p:nvSpPr>
        <p:spPr>
          <a:xfrm>
            <a:off x="455133" y="2254765"/>
            <a:ext cx="11454063" cy="3366563"/>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Another concern is the possibility that cryptanalysis is possible by exploiting the characteristics of the DES algorithm. The focus of concern has been on the eight substitution tables, or S-boxes, that are used in each iteration (described in Appendix S). </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Because the design criteria for these boxes, and indeed for the entire algorithm, were not made public, there is a suspicion that the boxes were con structed in such a way that cryptanalysis is possible for an opponent who knows  </a:t>
            </a:r>
            <a:r>
              <a:rPr lang="en-IN"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weaknesses in the S-boxes.</a:t>
            </a:r>
          </a:p>
          <a:p>
            <a:pPr marL="285750" indent="-285750">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assertion is tantalizing, and over the years a number of regularities and unexpected behaviors of the S-boxes have been discovered. Despite this, no one has so far succeeded in discovering the supposed fatal weaknesses in the S-boxes.</a:t>
            </a:r>
          </a:p>
        </p:txBody>
      </p:sp>
      <p:sp>
        <p:nvSpPr>
          <p:cNvPr id="2" name="Footer Placeholder 1">
            <a:extLst>
              <a:ext uri="{FF2B5EF4-FFF2-40B4-BE49-F238E27FC236}">
                <a16:creationId xmlns:a16="http://schemas.microsoft.com/office/drawing/2014/main" id="{40E8B835-5C3B-DAFE-95D6-561DAC4BEE7D}"/>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9FF3F90-5B09-D476-A0D9-4CA8F8EE8CD6}"/>
              </a:ext>
            </a:extLst>
          </p:cNvPr>
          <p:cNvSpPr>
            <a:spLocks noGrp="1"/>
          </p:cNvSpPr>
          <p:nvPr>
            <p:ph type="sldNum" sz="quarter" idx="12"/>
          </p:nvPr>
        </p:nvSpPr>
        <p:spPr/>
        <p:txBody>
          <a:bodyPr/>
          <a:lstStyle/>
          <a:p>
            <a:fld id="{8B49CD6B-C1B8-4314-8139-E6C09BE6966B}" type="slidenum">
              <a:rPr lang="en-IN" smtClean="0"/>
              <a:t>74</a:t>
            </a:fld>
            <a:endParaRPr lang="en-IN"/>
          </a:p>
        </p:txBody>
      </p:sp>
    </p:spTree>
    <p:extLst>
      <p:ext uri="{BB962C8B-B14F-4D97-AF65-F5344CB8AC3E}">
        <p14:creationId xmlns:p14="http://schemas.microsoft.com/office/powerpoint/2010/main" val="11440090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B5B4C8-350D-E7FA-4135-CACB645676BF}"/>
              </a:ext>
            </a:extLst>
          </p:cNvPr>
          <p:cNvPicPr>
            <a:picLocks noChangeAspect="1"/>
          </p:cNvPicPr>
          <p:nvPr/>
        </p:nvPicPr>
        <p:blipFill>
          <a:blip r:embed="rId2"/>
          <a:stretch>
            <a:fillRect/>
          </a:stretch>
        </p:blipFill>
        <p:spPr>
          <a:xfrm>
            <a:off x="885789" y="1586821"/>
            <a:ext cx="9015663" cy="3202657"/>
          </a:xfrm>
          <a:prstGeom prst="rect">
            <a:avLst/>
          </a:prstGeom>
        </p:spPr>
      </p:pic>
      <p:sp>
        <p:nvSpPr>
          <p:cNvPr id="2" name="Footer Placeholder 1">
            <a:extLst>
              <a:ext uri="{FF2B5EF4-FFF2-40B4-BE49-F238E27FC236}">
                <a16:creationId xmlns:a16="http://schemas.microsoft.com/office/drawing/2014/main" id="{839AE188-3FE6-89BD-3AB0-C47B4BF7184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8B9B43D-47DB-1531-93C2-9438888F1E5F}"/>
              </a:ext>
            </a:extLst>
          </p:cNvPr>
          <p:cNvSpPr>
            <a:spLocks noGrp="1"/>
          </p:cNvSpPr>
          <p:nvPr>
            <p:ph type="sldNum" sz="quarter" idx="12"/>
          </p:nvPr>
        </p:nvSpPr>
        <p:spPr/>
        <p:txBody>
          <a:bodyPr/>
          <a:lstStyle/>
          <a:p>
            <a:fld id="{8B49CD6B-C1B8-4314-8139-E6C09BE6966B}" type="slidenum">
              <a:rPr lang="en-IN" smtClean="0"/>
              <a:t>75</a:t>
            </a:fld>
            <a:endParaRPr lang="en-IN"/>
          </a:p>
        </p:txBody>
      </p:sp>
    </p:spTree>
    <p:extLst>
      <p:ext uri="{BB962C8B-B14F-4D97-AF65-F5344CB8AC3E}">
        <p14:creationId xmlns:p14="http://schemas.microsoft.com/office/powerpoint/2010/main" val="213513016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FB403E1-CC3E-6EAD-9B28-F1B8F211F421}"/>
              </a:ext>
            </a:extLst>
          </p:cNvPr>
          <p:cNvSpPr txBox="1"/>
          <p:nvPr/>
        </p:nvSpPr>
        <p:spPr>
          <a:xfrm>
            <a:off x="561473" y="1284096"/>
            <a:ext cx="6096000"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Timing Attacks </a:t>
            </a:r>
          </a:p>
        </p:txBody>
      </p:sp>
      <p:sp>
        <p:nvSpPr>
          <p:cNvPr id="5" name="TextBox 4">
            <a:extLst>
              <a:ext uri="{FF2B5EF4-FFF2-40B4-BE49-F238E27FC236}">
                <a16:creationId xmlns:a16="http://schemas.microsoft.com/office/drawing/2014/main" id="{4E148777-833C-59CC-6E72-619D1293B7C2}"/>
              </a:ext>
            </a:extLst>
          </p:cNvPr>
          <p:cNvSpPr txBox="1"/>
          <p:nvPr/>
        </p:nvSpPr>
        <p:spPr>
          <a:xfrm>
            <a:off x="561473" y="1941234"/>
            <a:ext cx="11069053"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We discuss timing attacks in more detail in Part Two, as they relate to public-key algorithms. However, the issue may also be relevant for symmetric ciphers.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essence, a timing attack is one in which information about the key or the plaintext is obtained by observing how long it takes a given implementation to perform decryptions on various ciphertexts.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timing attack exploits the fact that an encryption or decryption algorithm often takes slightly different amounts of time on different inputs. [HEVI99] reports on an approach that yields the Hamming weight (number of bits equal to one) of the secret key.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is a long way from knowing the actual key, but it is an intriguing first step. The authors conclude that DES appears to be fairly resistant to a successful timing attack but suggest some avenues to explore. </a:t>
            </a:r>
          </a:p>
        </p:txBody>
      </p:sp>
      <p:sp>
        <p:nvSpPr>
          <p:cNvPr id="2" name="Footer Placeholder 1">
            <a:extLst>
              <a:ext uri="{FF2B5EF4-FFF2-40B4-BE49-F238E27FC236}">
                <a16:creationId xmlns:a16="http://schemas.microsoft.com/office/drawing/2014/main" id="{97BAEAC4-21CD-20A0-504E-50730EF9B93F}"/>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9410FD45-8275-0AF6-9B9D-9AFC8723601C}"/>
              </a:ext>
            </a:extLst>
          </p:cNvPr>
          <p:cNvSpPr>
            <a:spLocks noGrp="1"/>
          </p:cNvSpPr>
          <p:nvPr>
            <p:ph type="sldNum" sz="quarter" idx="12"/>
          </p:nvPr>
        </p:nvSpPr>
        <p:spPr/>
        <p:txBody>
          <a:bodyPr/>
          <a:lstStyle/>
          <a:p>
            <a:fld id="{8B49CD6B-C1B8-4314-8139-E6C09BE6966B}" type="slidenum">
              <a:rPr lang="en-IN" smtClean="0"/>
              <a:t>76</a:t>
            </a:fld>
            <a:endParaRPr lang="en-IN"/>
          </a:p>
        </p:txBody>
      </p:sp>
    </p:spTree>
    <p:extLst>
      <p:ext uri="{BB962C8B-B14F-4D97-AF65-F5344CB8AC3E}">
        <p14:creationId xmlns:p14="http://schemas.microsoft.com/office/powerpoint/2010/main" val="397160241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42B24E-3D36-53D1-9F78-CBCF1EADB1F1}"/>
              </a:ext>
            </a:extLst>
          </p:cNvPr>
          <p:cNvSpPr txBox="1"/>
          <p:nvPr/>
        </p:nvSpPr>
        <p:spPr>
          <a:xfrm>
            <a:off x="663514" y="1359013"/>
            <a:ext cx="7587916" cy="523220"/>
          </a:xfrm>
          <a:prstGeom prst="rect">
            <a:avLst/>
          </a:prstGeom>
          <a:noFill/>
        </p:spPr>
        <p:txBody>
          <a:bodyPr wrap="square">
            <a:spAutoFit/>
          </a:bodyPr>
          <a:lstStyle/>
          <a:p>
            <a:r>
              <a:rPr lang="en-IN" sz="2800" b="1" dirty="0">
                <a:latin typeface="Times New Roman" panose="02020603050405020304" pitchFamily="18" charset="0"/>
                <a:cs typeface="Times New Roman" panose="02020603050405020304" pitchFamily="18" charset="0"/>
              </a:rPr>
              <a:t>BLOCK CIPHER DESIGN PRINCIPLES </a:t>
            </a:r>
          </a:p>
        </p:txBody>
      </p:sp>
      <p:sp>
        <p:nvSpPr>
          <p:cNvPr id="5" name="TextBox 4">
            <a:extLst>
              <a:ext uri="{FF2B5EF4-FFF2-40B4-BE49-F238E27FC236}">
                <a16:creationId xmlns:a16="http://schemas.microsoft.com/office/drawing/2014/main" id="{AE64BB6B-F39A-7935-344D-2E356097D2BA}"/>
              </a:ext>
            </a:extLst>
          </p:cNvPr>
          <p:cNvSpPr txBox="1"/>
          <p:nvPr/>
        </p:nvSpPr>
        <p:spPr>
          <a:xfrm>
            <a:off x="786063" y="2133601"/>
            <a:ext cx="11085095" cy="295106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Although much progress has been made in designing block ciphers that are cryptographically strong, the basic principles have not changed all that much since the work of Feistel and the DES design team in the early 1970s.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we look at </a:t>
            </a:r>
            <a:r>
              <a:rPr lang="en-US" b="1" dirty="0">
                <a:latin typeface="Times New Roman" panose="02020603050405020304" pitchFamily="18" charset="0"/>
                <a:cs typeface="Times New Roman" panose="02020603050405020304" pitchFamily="18" charset="0"/>
              </a:rPr>
              <a:t>three critical aspects of block cipher design: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number of rounds .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Design of the function F .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key scheduling. </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E3848EA6-48FC-9783-B763-93F2DB4F227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3D8354A4-ACC4-1CEA-30C4-00851801DC37}"/>
              </a:ext>
            </a:extLst>
          </p:cNvPr>
          <p:cNvSpPr>
            <a:spLocks noGrp="1"/>
          </p:cNvSpPr>
          <p:nvPr>
            <p:ph type="sldNum" sz="quarter" idx="12"/>
          </p:nvPr>
        </p:nvSpPr>
        <p:spPr/>
        <p:txBody>
          <a:bodyPr/>
          <a:lstStyle/>
          <a:p>
            <a:fld id="{8B49CD6B-C1B8-4314-8139-E6C09BE6966B}" type="slidenum">
              <a:rPr lang="en-IN" smtClean="0"/>
              <a:t>77</a:t>
            </a:fld>
            <a:endParaRPr lang="en-IN"/>
          </a:p>
        </p:txBody>
      </p:sp>
    </p:spTree>
    <p:extLst>
      <p:ext uri="{BB962C8B-B14F-4D97-AF65-F5344CB8AC3E}">
        <p14:creationId xmlns:p14="http://schemas.microsoft.com/office/powerpoint/2010/main" val="3889704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272F7C-C55B-9A92-51B2-EF941572555A}"/>
              </a:ext>
            </a:extLst>
          </p:cNvPr>
          <p:cNvSpPr txBox="1"/>
          <p:nvPr/>
        </p:nvSpPr>
        <p:spPr>
          <a:xfrm>
            <a:off x="435121" y="1421760"/>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Number of Rounds </a:t>
            </a:r>
          </a:p>
        </p:txBody>
      </p:sp>
      <p:sp>
        <p:nvSpPr>
          <p:cNvPr id="5" name="TextBox 4">
            <a:extLst>
              <a:ext uri="{FF2B5EF4-FFF2-40B4-BE49-F238E27FC236}">
                <a16:creationId xmlns:a16="http://schemas.microsoft.com/office/drawing/2014/main" id="{B5D6DE3F-5455-8E7E-5840-66EF27CC2A26}"/>
              </a:ext>
            </a:extLst>
          </p:cNvPr>
          <p:cNvSpPr txBox="1"/>
          <p:nvPr/>
        </p:nvSpPr>
        <p:spPr>
          <a:xfrm>
            <a:off x="435121" y="1958293"/>
            <a:ext cx="11486148" cy="3782061"/>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cryptographic strength of a Feistel cipher derives from three aspects of the design: the number of rounds, the function F, and the key schedule algorithm.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greater the number of rounds, the more difficult it is to perform crypt analysis, even for a relatively weak F.</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general, the criterion should be that the number of rounds is chosen so that known cryptanalytic efforts require greater effort than a simple brute-force key search attack.</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criterion was certainly used in the design of DES. Schneier [SCHN96] observes that for 16-round DES, a differential cryptanalysis attack is slightly less efficient than brute force: The differential cryptanalysis attack requires 255.1 operations,10 whereas brute force requires 255.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If DES had 15 or fewer rounds, differential cryptanalysis would require less effort than a brute-force key search.</a:t>
            </a:r>
          </a:p>
        </p:txBody>
      </p:sp>
      <p:sp>
        <p:nvSpPr>
          <p:cNvPr id="2" name="Footer Placeholder 1">
            <a:extLst>
              <a:ext uri="{FF2B5EF4-FFF2-40B4-BE49-F238E27FC236}">
                <a16:creationId xmlns:a16="http://schemas.microsoft.com/office/drawing/2014/main" id="{E36AF8CE-5F54-893C-8CF4-CD0610D6656D}"/>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1A31D686-7355-B082-6E48-64C842513ECC}"/>
              </a:ext>
            </a:extLst>
          </p:cNvPr>
          <p:cNvSpPr>
            <a:spLocks noGrp="1"/>
          </p:cNvSpPr>
          <p:nvPr>
            <p:ph type="sldNum" sz="quarter" idx="12"/>
          </p:nvPr>
        </p:nvSpPr>
        <p:spPr/>
        <p:txBody>
          <a:bodyPr/>
          <a:lstStyle/>
          <a:p>
            <a:fld id="{8B49CD6B-C1B8-4314-8139-E6C09BE6966B}" type="slidenum">
              <a:rPr lang="en-IN" smtClean="0"/>
              <a:t>78</a:t>
            </a:fld>
            <a:endParaRPr lang="en-IN"/>
          </a:p>
        </p:txBody>
      </p:sp>
    </p:spTree>
    <p:extLst>
      <p:ext uri="{BB962C8B-B14F-4D97-AF65-F5344CB8AC3E}">
        <p14:creationId xmlns:p14="http://schemas.microsoft.com/office/powerpoint/2010/main" val="16168033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DDEB44-56A3-CD25-6146-6DF706A19CB0}"/>
              </a:ext>
            </a:extLst>
          </p:cNvPr>
          <p:cNvSpPr txBox="1"/>
          <p:nvPr/>
        </p:nvSpPr>
        <p:spPr>
          <a:xfrm>
            <a:off x="536171" y="1531839"/>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Design of Function F </a:t>
            </a:r>
          </a:p>
        </p:txBody>
      </p:sp>
      <p:sp>
        <p:nvSpPr>
          <p:cNvPr id="5" name="TextBox 4">
            <a:extLst>
              <a:ext uri="{FF2B5EF4-FFF2-40B4-BE49-F238E27FC236}">
                <a16:creationId xmlns:a16="http://schemas.microsoft.com/office/drawing/2014/main" id="{E89A9990-6839-43E2-B73D-25703B8EAF6D}"/>
              </a:ext>
            </a:extLst>
          </p:cNvPr>
          <p:cNvSpPr txBox="1"/>
          <p:nvPr/>
        </p:nvSpPr>
        <p:spPr>
          <a:xfrm>
            <a:off x="536171" y="2190162"/>
            <a:ext cx="11277600" cy="3366563"/>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heart of a Feistel block cipher is the function F, which provides the element of confusion in a Feistel cipher. Thus, it must be difficult to “unscramble” the substitution performed by F.</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One obvious criterion is that F be nonlinear, as we discussed previously. The more nonlinear F, the more difficult any type of cryptanalysis will be. There are several measures of nonlinearity, which are beyond the scope of this book. In rough terms, the more difficult it is to approximate F by a set of linear equations, the more nonlinear F is.</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Several other criteria should be considered in designing F. We would like the algorithm to have good avalanche properties. Recall that, in general, this means that a change in one bit of the input should produce a change in many bits of the output</a:t>
            </a:r>
          </a:p>
        </p:txBody>
      </p:sp>
      <p:sp>
        <p:nvSpPr>
          <p:cNvPr id="2" name="Footer Placeholder 1">
            <a:extLst>
              <a:ext uri="{FF2B5EF4-FFF2-40B4-BE49-F238E27FC236}">
                <a16:creationId xmlns:a16="http://schemas.microsoft.com/office/drawing/2014/main" id="{DC3A3311-6D3A-4E21-FD7E-32A160E64BE5}"/>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C416733F-74F3-0874-F00F-1D7E554CFE2B}"/>
              </a:ext>
            </a:extLst>
          </p:cNvPr>
          <p:cNvSpPr>
            <a:spLocks noGrp="1"/>
          </p:cNvSpPr>
          <p:nvPr>
            <p:ph type="sldNum" sz="quarter" idx="12"/>
          </p:nvPr>
        </p:nvSpPr>
        <p:spPr/>
        <p:txBody>
          <a:bodyPr/>
          <a:lstStyle/>
          <a:p>
            <a:fld id="{8B49CD6B-C1B8-4314-8139-E6C09BE6966B}" type="slidenum">
              <a:rPr lang="en-IN" smtClean="0"/>
              <a:t>79</a:t>
            </a:fld>
            <a:endParaRPr lang="en-IN"/>
          </a:p>
        </p:txBody>
      </p:sp>
    </p:spTree>
    <p:extLst>
      <p:ext uri="{BB962C8B-B14F-4D97-AF65-F5344CB8AC3E}">
        <p14:creationId xmlns:p14="http://schemas.microsoft.com/office/powerpoint/2010/main" val="14754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94C13E6-69BF-806A-0A9B-A080D81A426B}"/>
              </a:ext>
            </a:extLst>
          </p:cNvPr>
          <p:cNvSpPr txBox="1"/>
          <p:nvPr/>
        </p:nvSpPr>
        <p:spPr>
          <a:xfrm>
            <a:off x="441736" y="1590319"/>
            <a:ext cx="10555705" cy="2535566"/>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The security mechanisms needed to cope with unwanted access fall into two broad categories (see Figure 1.6).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first category might be termed a gatekeeper function. It includes password-based login procedures that are designed to deny access to all but authorized users and screening logic that is designed to detect and reject worms, viruses, and other similar attacks. Once either an unwanted user or unwanted software gains access .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second line of defense consists of a variety of internal controls that monitor activity and analyze stored information in an attempt to detect the presence of unwanted intruders. These issues are explored in Part Six.</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12C9AA90-9FD2-57C2-F192-DD4D90B281F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FADC80A-DCF5-FA79-9EE4-37BD7A0CA3B5}"/>
              </a:ext>
            </a:extLst>
          </p:cNvPr>
          <p:cNvSpPr>
            <a:spLocks noGrp="1"/>
          </p:cNvSpPr>
          <p:nvPr>
            <p:ph type="sldNum" sz="quarter" idx="12"/>
          </p:nvPr>
        </p:nvSpPr>
        <p:spPr/>
        <p:txBody>
          <a:bodyPr/>
          <a:lstStyle/>
          <a:p>
            <a:fld id="{8B49CD6B-C1B8-4314-8139-E6C09BE6966B}" type="slidenum">
              <a:rPr lang="en-IN" smtClean="0"/>
              <a:t>8</a:t>
            </a:fld>
            <a:endParaRPr lang="en-IN"/>
          </a:p>
        </p:txBody>
      </p:sp>
    </p:spTree>
    <p:extLst>
      <p:ext uri="{BB962C8B-B14F-4D97-AF65-F5344CB8AC3E}">
        <p14:creationId xmlns:p14="http://schemas.microsoft.com/office/powerpoint/2010/main" val="21033291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64C72E-F0B2-5669-EE80-EAD884047C9A}"/>
              </a:ext>
            </a:extLst>
          </p:cNvPr>
          <p:cNvSpPr txBox="1"/>
          <p:nvPr/>
        </p:nvSpPr>
        <p:spPr>
          <a:xfrm>
            <a:off x="184399" y="1488773"/>
            <a:ext cx="11421979" cy="1289071"/>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Another criterion proposed in [WEBS86] is the bit independence criterion (BIC), which states that output bits j and k should change independently when any single input bit i is inverted for all i, j, and k. The SAC and BIC criteria appear to strengthen the effectiveness of the confusion function.</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9251550-617A-85F6-EAA8-E3444CC2B6DC}"/>
              </a:ext>
            </a:extLst>
          </p:cNvPr>
          <p:cNvSpPr txBox="1"/>
          <p:nvPr/>
        </p:nvSpPr>
        <p:spPr>
          <a:xfrm>
            <a:off x="295869" y="3167390"/>
            <a:ext cx="6096000"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Key Schedule Algorithm </a:t>
            </a:r>
            <a:endParaRPr lang="en-IN" sz="2800" b="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2223195-2378-3269-EAE6-34DC65E4BB7E}"/>
              </a:ext>
            </a:extLst>
          </p:cNvPr>
          <p:cNvSpPr txBox="1"/>
          <p:nvPr/>
        </p:nvSpPr>
        <p:spPr>
          <a:xfrm>
            <a:off x="376905" y="3899905"/>
            <a:ext cx="11036969" cy="2126864"/>
          </a:xfrm>
          <a:prstGeom prst="rect">
            <a:avLst/>
          </a:prstGeom>
          <a:noFill/>
        </p:spPr>
        <p:txBody>
          <a:bodyPr wrap="square">
            <a:spAutoFit/>
          </a:bodyPr>
          <a:lstStyle/>
          <a:p>
            <a:pPr algn="just">
              <a:lnSpc>
                <a:spcPct val="150000"/>
              </a:lnSpc>
            </a:pPr>
            <a:r>
              <a:rPr lang="en-US" dirty="0">
                <a:latin typeface="Times New Roman" panose="02020603050405020304" pitchFamily="18" charset="0"/>
                <a:cs typeface="Times New Roman" panose="02020603050405020304" pitchFamily="18" charset="0"/>
              </a:rPr>
              <a:t>With any Feistel block cipher, the key is used to generate one subkey for each round. In general, we would like to select subkeys to maximize the difficulty of deducing individual subkeys and the difficulty of working back to the main key. No general principles for this have yet been promulgated.</a:t>
            </a:r>
          </a:p>
          <a:p>
            <a:pPr algn="just">
              <a:lnSpc>
                <a:spcPct val="150000"/>
              </a:lnSpc>
            </a:pPr>
            <a:r>
              <a:rPr lang="en-US" dirty="0">
                <a:latin typeface="Times New Roman" panose="02020603050405020304" pitchFamily="18" charset="0"/>
                <a:cs typeface="Times New Roman" panose="02020603050405020304" pitchFamily="18" charset="0"/>
              </a:rPr>
              <a:t>        Adams suggests [ADAM94] that, at minimum, the key schedule should guarantee key/ciphertext Strict Avalanche Criterion and Bit Independence Criterion.</a:t>
            </a: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2566505C-4A92-B950-5F05-EDEEC8D1DF33}"/>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A40FE3C4-E9AC-5590-7A26-2E60B95191C5}"/>
              </a:ext>
            </a:extLst>
          </p:cNvPr>
          <p:cNvSpPr>
            <a:spLocks noGrp="1"/>
          </p:cNvSpPr>
          <p:nvPr>
            <p:ph type="sldNum" sz="quarter" idx="12"/>
          </p:nvPr>
        </p:nvSpPr>
        <p:spPr/>
        <p:txBody>
          <a:bodyPr/>
          <a:lstStyle/>
          <a:p>
            <a:fld id="{8B49CD6B-C1B8-4314-8139-E6C09BE6966B}" type="slidenum">
              <a:rPr lang="en-IN" smtClean="0"/>
              <a:t>80</a:t>
            </a:fld>
            <a:endParaRPr lang="en-IN"/>
          </a:p>
        </p:txBody>
      </p:sp>
    </p:spTree>
    <p:extLst>
      <p:ext uri="{BB962C8B-B14F-4D97-AF65-F5344CB8AC3E}">
        <p14:creationId xmlns:p14="http://schemas.microsoft.com/office/powerpoint/2010/main" val="148255533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81</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81FACC4-6B24-A406-2F1C-ADA713329A55}"/>
              </a:ext>
            </a:extLst>
          </p:cNvPr>
          <p:cNvSpPr txBox="1"/>
          <p:nvPr/>
        </p:nvSpPr>
        <p:spPr>
          <a:xfrm>
            <a:off x="579335" y="1230229"/>
            <a:ext cx="60960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SYMMETRIC CIPHER MODEL</a:t>
            </a:r>
          </a:p>
        </p:txBody>
      </p:sp>
      <p:sp>
        <p:nvSpPr>
          <p:cNvPr id="5" name="TextBox 4">
            <a:extLst>
              <a:ext uri="{FF2B5EF4-FFF2-40B4-BE49-F238E27FC236}">
                <a16:creationId xmlns:a16="http://schemas.microsoft.com/office/drawing/2014/main" id="{D9563159-56CC-259D-E17B-B2E5A94FF64C}"/>
              </a:ext>
            </a:extLst>
          </p:cNvPr>
          <p:cNvSpPr txBox="1"/>
          <p:nvPr/>
        </p:nvSpPr>
        <p:spPr>
          <a:xfrm>
            <a:off x="513347" y="1645728"/>
            <a:ext cx="609600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A symmetric encryption scheme has five ingredients (Fig1)</a:t>
            </a:r>
            <a:endParaRPr lang="en-IN"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45810D88-B75C-4816-A736-45C90184A431}"/>
              </a:ext>
            </a:extLst>
          </p:cNvPr>
          <p:cNvSpPr txBox="1"/>
          <p:nvPr/>
        </p:nvSpPr>
        <p:spPr>
          <a:xfrm>
            <a:off x="513347" y="1968893"/>
            <a:ext cx="11020927" cy="4197559"/>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Plaintext</a:t>
            </a:r>
            <a:r>
              <a:rPr lang="en-US" dirty="0">
                <a:latin typeface="Times New Roman" panose="02020603050405020304" pitchFamily="18" charset="0"/>
                <a:cs typeface="Times New Roman" panose="02020603050405020304" pitchFamily="18" charset="0"/>
              </a:rPr>
              <a:t>: This is the original intelligible message or data that is fed into the algorithm as input.</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Encryption algorithm: </a:t>
            </a:r>
            <a:r>
              <a:rPr lang="en-US" dirty="0">
                <a:latin typeface="Times New Roman" panose="02020603050405020304" pitchFamily="18" charset="0"/>
                <a:cs typeface="Times New Roman" panose="02020603050405020304" pitchFamily="18" charset="0"/>
              </a:rPr>
              <a:t>The encryption algorithm performs various substitutions and transformations on the plaintext.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Secret key: </a:t>
            </a:r>
            <a:r>
              <a:rPr lang="en-US" dirty="0">
                <a:latin typeface="Times New Roman" panose="02020603050405020304" pitchFamily="18" charset="0"/>
                <a:cs typeface="Times New Roman" panose="02020603050405020304" pitchFamily="18" charset="0"/>
              </a:rPr>
              <a:t>The secret key is also input to the encryption algorithm. The key is a value independent of the plaintext and of the algorithm. The algorithm will produce a different output depending on the specific key being used at the time.</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Ciphertext: </a:t>
            </a:r>
            <a:r>
              <a:rPr lang="en-US" dirty="0">
                <a:latin typeface="Times New Roman" panose="02020603050405020304" pitchFamily="18" charset="0"/>
                <a:cs typeface="Times New Roman" panose="02020603050405020304" pitchFamily="18" charset="0"/>
              </a:rPr>
              <a:t>This is the scrambled message produced as output. It depends on the plaintext and the secret key. </a:t>
            </a:r>
          </a:p>
          <a:p>
            <a:pPr marL="285750" indent="-285750" algn="just">
              <a:lnSpc>
                <a:spcPct val="15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Decryption algorithm: </a:t>
            </a:r>
            <a:r>
              <a:rPr lang="en-US" dirty="0">
                <a:latin typeface="Times New Roman" panose="02020603050405020304" pitchFamily="18" charset="0"/>
                <a:cs typeface="Times New Roman" panose="02020603050405020304" pitchFamily="18" charset="0"/>
              </a:rPr>
              <a:t>This is essentially the encryption algorithm run in reverse. It takes the ciphertext and the secret key and produces the original plaintext.  </a:t>
            </a:r>
          </a:p>
          <a:p>
            <a:pPr marL="285750" indent="-285750" algn="just">
              <a:lnSpc>
                <a:spcPct val="150000"/>
              </a:lnSpc>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052D7BDE-8A2B-4848-8E9E-3BD5F46D8B9B}"/>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DB2EDE0A-8B32-D9ED-3216-703222E91260}"/>
              </a:ext>
            </a:extLst>
          </p:cNvPr>
          <p:cNvSpPr>
            <a:spLocks noGrp="1"/>
          </p:cNvSpPr>
          <p:nvPr>
            <p:ph type="sldNum" sz="quarter" idx="12"/>
          </p:nvPr>
        </p:nvSpPr>
        <p:spPr/>
        <p:txBody>
          <a:bodyPr/>
          <a:lstStyle/>
          <a:p>
            <a:fld id="{8B49CD6B-C1B8-4314-8139-E6C09BE6966B}" type="slidenum">
              <a:rPr lang="en-IN" smtClean="0"/>
              <a:t>9</a:t>
            </a:fld>
            <a:endParaRPr lang="en-IN"/>
          </a:p>
        </p:txBody>
      </p:sp>
    </p:spTree>
    <p:extLst>
      <p:ext uri="{BB962C8B-B14F-4D97-AF65-F5344CB8AC3E}">
        <p14:creationId xmlns:p14="http://schemas.microsoft.com/office/powerpoint/2010/main" val="20715814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2397</TotalTime>
  <Words>8482</Words>
  <Application>Microsoft Office PowerPoint</Application>
  <PresentationFormat>Widescreen</PresentationFormat>
  <Paragraphs>502</Paragraphs>
  <Slides>81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81</vt:i4>
      </vt:variant>
    </vt:vector>
  </HeadingPairs>
  <TitlesOfParts>
    <vt:vector size="86" baseType="lpstr">
      <vt:lpstr>Aptos</vt:lpstr>
      <vt:lpstr>Arial</vt:lpstr>
      <vt:lpstr>Times New Roman</vt:lpstr>
      <vt:lpstr>Wingdings</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Vanishree B S</cp:lastModifiedBy>
  <cp:revision>91</cp:revision>
  <dcterms:created xsi:type="dcterms:W3CDTF">2025-06-24T09:04:55Z</dcterms:created>
  <dcterms:modified xsi:type="dcterms:W3CDTF">2025-11-03T11:16:28Z</dcterms:modified>
</cp:coreProperties>
</file>